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45"/>
  </p:handoutMasterIdLst>
  <p:sldIdLst>
    <p:sldId id="256" r:id="rId2"/>
    <p:sldId id="307" r:id="rId3"/>
    <p:sldId id="257" r:id="rId4"/>
    <p:sldId id="258" r:id="rId5"/>
    <p:sldId id="259" r:id="rId6"/>
    <p:sldId id="260" r:id="rId7"/>
    <p:sldId id="261" r:id="rId8"/>
    <p:sldId id="262" r:id="rId9"/>
    <p:sldId id="263" r:id="rId10"/>
    <p:sldId id="264" r:id="rId11"/>
    <p:sldId id="265" r:id="rId12"/>
    <p:sldId id="266" r:id="rId13"/>
    <p:sldId id="281" r:id="rId14"/>
    <p:sldId id="275" r:id="rId15"/>
    <p:sldId id="267" r:id="rId16"/>
    <p:sldId id="268" r:id="rId17"/>
    <p:sldId id="269" r:id="rId18"/>
    <p:sldId id="270" r:id="rId19"/>
    <p:sldId id="276" r:id="rId20"/>
    <p:sldId id="271" r:id="rId21"/>
    <p:sldId id="272" r:id="rId22"/>
    <p:sldId id="273" r:id="rId23"/>
    <p:sldId id="279" r:id="rId24"/>
    <p:sldId id="274" r:id="rId25"/>
    <p:sldId id="280"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304" r:id="rId42"/>
    <p:sldId id="305" r:id="rId43"/>
    <p:sldId id="306" r:id="rId4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336" y="2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7929F1B-F671-45B1-9688-5E1E1E63F724}" type="datetimeFigureOut">
              <a:rPr lang="en-US" smtClean="0"/>
              <a:t>10/8/2013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99714667-087E-4C02-9B5D-F8525A172980}" type="slidenum">
              <a:rPr lang="en-US" smtClean="0"/>
              <a:t>‹#›</a:t>
            </a:fld>
            <a:endParaRPr lang="en-US"/>
          </a:p>
        </p:txBody>
      </p:sp>
    </p:spTree>
    <p:extLst>
      <p:ext uri="{BB962C8B-B14F-4D97-AF65-F5344CB8AC3E}">
        <p14:creationId xmlns:p14="http://schemas.microsoft.com/office/powerpoint/2010/main" val="145454512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5F413915-E8F5-4260-93FB-2981DD59E883}" type="datetimeFigureOut">
              <a:rPr lang="en-US" smtClean="0"/>
              <a:t>10/8/2013</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31D3875E-FC03-47BA-8A23-38035FCD153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413915-E8F5-4260-93FB-2981DD59E883}" type="datetimeFigureOut">
              <a:rPr lang="en-US" smtClean="0"/>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413915-E8F5-4260-93FB-2981DD59E883}" type="datetimeFigureOut">
              <a:rPr lang="en-US" smtClean="0"/>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F413915-E8F5-4260-93FB-2981DD59E883}" type="datetimeFigureOut">
              <a:rPr lang="en-US" smtClean="0"/>
              <a:t>10/8/2013</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1D3875E-FC03-47BA-8A23-38035FCD153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5F413915-E8F5-4260-93FB-2981DD59E883}" type="datetimeFigureOut">
              <a:rPr lang="en-US" smtClean="0"/>
              <a:t>10/8/2013</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31D3875E-FC03-47BA-8A23-38035FCD1537}"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5F413915-E8F5-4260-93FB-2981DD59E883}" type="datetimeFigureOut">
              <a:rPr lang="en-US" smtClean="0"/>
              <a:t>10/8/2013</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5F413915-E8F5-4260-93FB-2981DD59E883}" type="datetimeFigureOut">
              <a:rPr lang="en-US" smtClean="0"/>
              <a:t>10/8/2013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31D3875E-FC03-47BA-8A23-38035FCD1537}"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F413915-E8F5-4260-93FB-2981DD59E883}" type="datetimeFigureOut">
              <a:rPr lang="en-US" smtClean="0"/>
              <a:t>10/8/2013</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413915-E8F5-4260-93FB-2981DD59E883}" type="datetimeFigureOut">
              <a:rPr lang="en-US" smtClean="0"/>
              <a:t>10/8/2013</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F413915-E8F5-4260-93FB-2981DD59E883}" type="datetimeFigureOut">
              <a:rPr lang="en-US" smtClean="0"/>
              <a:t>10/8/2013</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D3875E-FC03-47BA-8A23-38035FCD153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5F413915-E8F5-4260-93FB-2981DD59E883}" type="datetimeFigureOut">
              <a:rPr lang="en-US" smtClean="0"/>
              <a:t>10/8/2013</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1D3875E-FC03-47BA-8A23-38035FCD1537}"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F413915-E8F5-4260-93FB-2981DD59E883}" type="datetimeFigureOut">
              <a:rPr lang="en-US" smtClean="0"/>
              <a:t>10/8/2013</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1D3875E-FC03-47BA-8A23-38035FCD1537}"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Y6ikO6LMxF4" TargetMode="External"/><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Lucida Sans Unicode" pitchFamily="34" charset="0"/>
                <a:cs typeface="Lucida Sans Unicode" pitchFamily="34" charset="0"/>
              </a:rPr>
              <a:t>The American Revolution, and the consequences of the war</a:t>
            </a:r>
            <a:endParaRPr lang="en-US" dirty="0">
              <a:latin typeface="Lucida Sans Unicode" pitchFamily="34" charset="0"/>
              <a:cs typeface="Lucida Sans Unicode" pitchFamily="34" charset="0"/>
            </a:endParaRPr>
          </a:p>
        </p:txBody>
      </p:sp>
      <p:sp>
        <p:nvSpPr>
          <p:cNvPr id="3" name="Subtitle 2"/>
          <p:cNvSpPr>
            <a:spLocks noGrp="1"/>
          </p:cNvSpPr>
          <p:nvPr>
            <p:ph type="subTitle" idx="1"/>
          </p:nvPr>
        </p:nvSpPr>
        <p:spPr/>
        <p:txBody>
          <a:bodyPr/>
          <a:lstStyle/>
          <a:p>
            <a:r>
              <a:rPr lang="en-US" dirty="0" smtClean="0">
                <a:latin typeface="Lucida Calligraphy" panose="03010101010101010101" pitchFamily="66" charset="0"/>
                <a:cs typeface="Lucida Sans Unicode" pitchFamily="34" charset="0"/>
              </a:rPr>
              <a:t>Revolution, Independence, and Upheaval in American Society, 1776 - 1783</a:t>
            </a:r>
            <a:endParaRPr lang="en-US" dirty="0">
              <a:latin typeface="Lucida Calligraphy" panose="03010101010101010101" pitchFamily="66" charset="0"/>
              <a:cs typeface="Lucida Sans Unicode"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68102"/>
            <a:ext cx="6477000" cy="3713480"/>
          </a:xfrm>
          <a:prstGeom prst="rect">
            <a:avLst/>
          </a:prstGeom>
        </p:spPr>
      </p:pic>
    </p:spTree>
    <p:extLst>
      <p:ext uri="{BB962C8B-B14F-4D97-AF65-F5344CB8AC3E}">
        <p14:creationId xmlns:p14="http://schemas.microsoft.com/office/powerpoint/2010/main" val="3009470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An undeclared War for </a:t>
            </a:r>
            <a:r>
              <a:rPr lang="en-US" dirty="0" err="1" smtClean="0">
                <a:latin typeface="Lucida Sans Unicode" pitchFamily="34" charset="0"/>
                <a:cs typeface="Lucida Sans Unicode" pitchFamily="34" charset="0"/>
              </a:rPr>
              <a:t>england</a:t>
            </a:r>
            <a:r>
              <a:rPr lang="en-US" dirty="0" smtClean="0">
                <a:latin typeface="Lucida Sans Unicode" pitchFamily="34" charset="0"/>
                <a:cs typeface="Lucida Sans Unicode" pitchFamily="34" charset="0"/>
              </a:rPr>
              <a:t> </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609600"/>
            <a:ext cx="3429000" cy="4953000"/>
          </a:xfrm>
        </p:spPr>
        <p:txBody>
          <a:bodyPr>
            <a:normAutofit lnSpcReduction="10000"/>
          </a:bodyPr>
          <a:lstStyle/>
          <a:p>
            <a:r>
              <a:rPr lang="en-US" dirty="0" smtClean="0">
                <a:latin typeface="Lucida Sans Unicode" pitchFamily="34" charset="0"/>
                <a:cs typeface="Lucida Sans Unicode" pitchFamily="34" charset="0"/>
              </a:rPr>
              <a:t>The English occupying force in Boston was more than just aware of the Continental Army preparing in the heights of the city.  George Washington would be appointed as the commander of the force – a ragtag group of poor men, free blacks, enslaved men, and bounty collectors who had virtually no military training.  One in five was either enslaved or a free African-American.  For now, though, the men were without his leadership.</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For English General Thomas Gage, the challenge was to defend the city – which was now flooded with loyalists seeking protection – without escalating the conflict any more.  He realized the armed militia were gathering outside the city, but was – by necessity – forced to equivocate and proceed with caution.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312544" y="609600"/>
            <a:ext cx="3865362" cy="4800600"/>
          </a:xfrm>
        </p:spPr>
      </p:pic>
    </p:spTree>
    <p:extLst>
      <p:ext uri="{BB962C8B-B14F-4D97-AF65-F5344CB8AC3E}">
        <p14:creationId xmlns:p14="http://schemas.microsoft.com/office/powerpoint/2010/main" val="1212921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Bunker Hill</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After the militia had ignored Thomas Gage’s order to disarm and disperse, he placed the responsibility of routing the men out of the high ground on fellow officer William Howe.  What resulted was bloodshed on a scale never seen in New England.  Howe’s men carried out a full frontal assault on an entrenched position on the high ground, which resulted in carnage.  Nevertheless, it proved victorious.  The Continental Army did not have the resources or ammunition to maintain their position; hence, after inflicting horrifying injury upon their enemy, the men retreated.  The Battle of Bunker Hill, it has not been forgotten by historians, was actually fought on Breed’s Hill.</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2133600"/>
            <a:ext cx="4343400" cy="2808840"/>
          </a:xfrm>
        </p:spPr>
      </p:pic>
    </p:spTree>
    <p:extLst>
      <p:ext uri="{BB962C8B-B14F-4D97-AF65-F5344CB8AC3E}">
        <p14:creationId xmlns:p14="http://schemas.microsoft.com/office/powerpoint/2010/main" val="2070150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Washington in command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609600"/>
            <a:ext cx="3008313" cy="5029200"/>
          </a:xfrm>
        </p:spPr>
        <p:txBody>
          <a:bodyPr>
            <a:normAutofit/>
          </a:bodyPr>
          <a:lstStyle/>
          <a:p>
            <a:r>
              <a:rPr lang="en-US" dirty="0" smtClean="0">
                <a:latin typeface="Lucida Sans Unicode" pitchFamily="34" charset="0"/>
                <a:cs typeface="Lucida Sans Unicode" pitchFamily="34" charset="0"/>
              </a:rPr>
              <a:t>When he took command of the Continental Army two weeks after the Battle of Bunker Hill, Washington was aghast at the undisciplined soldiers he inherited.  The men were without training; the camp was fouled by human excrement and disease; the soldiers were sickly, malnourished, and inflicting great harm upon one another – indeed, friendly fire incidents resulted in deaths and injuries on an almost daily basis.  Nevertheless, Washington had taken a command he could work with in the near future – and set to work on the liberation of Boston.  Men were already at work capturing and dragging the guns of Fort Ticonderoga into place atop Boston’s heights.</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05200" y="685800"/>
            <a:ext cx="5329902" cy="4038599"/>
          </a:xfrm>
        </p:spPr>
      </p:pic>
    </p:spTree>
    <p:extLst>
      <p:ext uri="{BB962C8B-B14F-4D97-AF65-F5344CB8AC3E}">
        <p14:creationId xmlns:p14="http://schemas.microsoft.com/office/powerpoint/2010/main" val="2893929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u="sng" dirty="0" smtClean="0">
                <a:latin typeface="Lucida Sans Unicode" pitchFamily="34" charset="0"/>
                <a:cs typeface="Lucida Sans Unicode" pitchFamily="34" charset="0"/>
              </a:rPr>
              <a:t>The forgotten Fifth</a:t>
            </a:r>
            <a:endParaRPr lang="en-US" i="1" u="sng" dirty="0">
              <a:latin typeface="Lucida Sans Unicode" pitchFamily="34" charset="0"/>
              <a:cs typeface="Lucida Sans Unicode"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4303" y="1554163"/>
            <a:ext cx="6767793" cy="4525962"/>
          </a:xfrm>
        </p:spPr>
      </p:pic>
      <p:sp>
        <p:nvSpPr>
          <p:cNvPr id="8" name="Left Arrow 7"/>
          <p:cNvSpPr/>
          <p:nvPr/>
        </p:nvSpPr>
        <p:spPr>
          <a:xfrm rot="18484598">
            <a:off x="7572332" y="3050962"/>
            <a:ext cx="1585343" cy="45720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9253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57200" y="0"/>
            <a:ext cx="8458200" cy="1219200"/>
          </a:xfrm>
        </p:spPr>
        <p:txBody>
          <a:bodyPr/>
          <a:lstStyle/>
          <a:p>
            <a:pPr algn="l"/>
            <a:r>
              <a:rPr lang="en-US" dirty="0" smtClean="0">
                <a:latin typeface="Lucida Sans Unicode" pitchFamily="34" charset="0"/>
                <a:cs typeface="Lucida Sans Unicode" pitchFamily="34" charset="0"/>
              </a:rPr>
              <a:t>A Declaration of Independence and of War</a:t>
            </a:r>
            <a:endParaRPr lang="en-US" dirty="0">
              <a:latin typeface="Lucida Sans Unicode" pitchFamily="34" charset="0"/>
              <a:cs typeface="Lucida Sans Unicode" pitchFamily="34" charset="0"/>
            </a:endParaRPr>
          </a:p>
        </p:txBody>
      </p:sp>
      <p:sp>
        <p:nvSpPr>
          <p:cNvPr id="5" name="Title 4"/>
          <p:cNvSpPr>
            <a:spLocks noGrp="1"/>
          </p:cNvSpPr>
          <p:nvPr>
            <p:ph type="title"/>
          </p:nvPr>
        </p:nvSpPr>
        <p:spPr>
          <a:xfrm>
            <a:off x="457200" y="1371600"/>
            <a:ext cx="8686800" cy="685800"/>
          </a:xfrm>
        </p:spPr>
        <p:txBody>
          <a:bodyPr>
            <a:normAutofit fontScale="90000"/>
          </a:bodyPr>
          <a:lstStyle/>
          <a:p>
            <a:pPr algn="l"/>
            <a:r>
              <a:rPr lang="en-US" dirty="0" smtClean="0">
                <a:latin typeface="Lucida Sans Unicode" pitchFamily="34" charset="0"/>
                <a:cs typeface="Lucida Sans Unicode" pitchFamily="34" charset="0"/>
              </a:rPr>
              <a:t>The Revolutionary War Erupts in Full</a:t>
            </a:r>
            <a:endParaRPr lang="en-US" dirty="0">
              <a:latin typeface="Lucida Sans Unicode" pitchFamily="34" charset="0"/>
              <a:cs typeface="Lucida Sans Unicode"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981200"/>
            <a:ext cx="5562600" cy="4390745"/>
          </a:xfrm>
          <a:prstGeom prst="rect">
            <a:avLst/>
          </a:prstGeom>
        </p:spPr>
      </p:pic>
    </p:spTree>
    <p:extLst>
      <p:ext uri="{BB962C8B-B14F-4D97-AF65-F5344CB8AC3E}">
        <p14:creationId xmlns:p14="http://schemas.microsoft.com/office/powerpoint/2010/main" val="3581216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Howe the English Planned to win the war</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04800" y="609600"/>
            <a:ext cx="3160713" cy="4800600"/>
          </a:xfrm>
        </p:spPr>
        <p:txBody>
          <a:bodyPr>
            <a:normAutofit lnSpcReduction="10000"/>
          </a:bodyPr>
          <a:lstStyle/>
          <a:p>
            <a:r>
              <a:rPr lang="en-US" dirty="0" smtClean="0">
                <a:latin typeface="Lucida Sans Unicode" pitchFamily="34" charset="0"/>
                <a:cs typeface="Lucida Sans Unicode" pitchFamily="34" charset="0"/>
              </a:rPr>
              <a:t>By the spring of 1776, Gage, and thousands of loyalists had determined that the evacuation of Boston was merited, and had fled for Nova Scotia.  The conduct of the war was left to the Howe brothers: General William Howe and his brother, Admiral Richard Howe.  These men found allies in the elite, loyalist communities of New York, New Jersey, and Pennsylvania; moreover, many of the backcountry farmers of the Carolinas were English sympathizers, as well.  The men, however, failed to acknowledge that the support of the people was lukewarm; the people were low in number, and that the boorish behavior of the English soldiers and Hessian mercenaries was not winning any friends for the English cause.</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747803" y="609599"/>
            <a:ext cx="4518742" cy="4343013"/>
          </a:xfrm>
        </p:spPr>
      </p:pic>
    </p:spTree>
    <p:extLst>
      <p:ext uri="{BB962C8B-B14F-4D97-AF65-F5344CB8AC3E}">
        <p14:creationId xmlns:p14="http://schemas.microsoft.com/office/powerpoint/2010/main" val="22188037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for New York City</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81000" y="609600"/>
            <a:ext cx="3084513" cy="4800600"/>
          </a:xfrm>
        </p:spPr>
        <p:txBody>
          <a:bodyPr>
            <a:normAutofit fontScale="92500" lnSpcReduction="10000"/>
          </a:bodyPr>
          <a:lstStyle/>
          <a:p>
            <a:r>
              <a:rPr lang="en-US" dirty="0" smtClean="0">
                <a:latin typeface="Lucida Sans Unicode" pitchFamily="34" charset="0"/>
                <a:cs typeface="Lucida Sans Unicode" pitchFamily="34" charset="0"/>
              </a:rPr>
              <a:t>After a frustrating attempt to capture Charleston, South Carolina resulted in an embarrassing defeat for Henry Clinton’s men.  Unable to muster much support from loyalist bands in South Carolina, and seemingly cursed by the tides and lay of the land from which they launched their attack, the British packed up ship and reorganized in New York.  That summer, the British arrived in New York with an army of over 30,000 men – more than the entire population of the city.  They did not seek, however, to destroy the loyalist stronghold – for, they liked Americans in general.  Instead, they wanted to provide an enormous show of force and embarrassingly defeat the fledgling leader – George Washington.  Washington, who had rushed his Continental Army south to meet the British, was overwhelmed and forced to retreat.</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762000"/>
            <a:ext cx="5340350" cy="3724191"/>
          </a:xfrm>
        </p:spPr>
      </p:pic>
    </p:spTree>
    <p:extLst>
      <p:ext uri="{BB962C8B-B14F-4D97-AF65-F5344CB8AC3E}">
        <p14:creationId xmlns:p14="http://schemas.microsoft.com/office/powerpoint/2010/main" val="3531817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Trenton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304800" y="609600"/>
            <a:ext cx="3160713" cy="4800600"/>
          </a:xfrm>
        </p:spPr>
        <p:txBody>
          <a:bodyPr>
            <a:normAutofit fontScale="92500" lnSpcReduction="20000"/>
          </a:bodyPr>
          <a:lstStyle/>
          <a:p>
            <a:r>
              <a:rPr lang="en-US" dirty="0" smtClean="0">
                <a:latin typeface="Lucida Sans Unicode" pitchFamily="34" charset="0"/>
                <a:cs typeface="Lucida Sans Unicode" pitchFamily="34" charset="0"/>
              </a:rPr>
              <a:t>After escaping the British Army in New York – and it is fairer to note that he was simply allowed to retreat from New York – Washington led his army west: across the Hudson River into New Jersey, and then across the Delaware River and into Pennsylvania.  As the autumn of 1776 descended into winter, the Howe’s began to settle into their winter encampments.  Still reeling from the loss of New York City and worried that once enlistments ran out for the Continental Army few of his men would re-up and even fewer would be recruited to the ranks, Washington was eager to score a victory before settling in for the winter.  On Christmas Night, in the middle of a blizzard, Washington and his men crossed the Delaware River to strike Trenton.  The British and their Hessian mercenaries were caught entirely off their guard, and surrendered.  Just nine days later, another victory was gained at Princeton, NJ.  The increase in morale made the attacks entirely worthwhile for the Army.</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429000" y="1066800"/>
            <a:ext cx="5582094" cy="3200400"/>
          </a:xfrm>
        </p:spPr>
      </p:pic>
    </p:spTree>
    <p:extLst>
      <p:ext uri="{BB962C8B-B14F-4D97-AF65-F5344CB8AC3E}">
        <p14:creationId xmlns:p14="http://schemas.microsoft.com/office/powerpoint/2010/main" val="13424453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19800"/>
            <a:ext cx="8458200" cy="520700"/>
          </a:xfrm>
        </p:spPr>
        <p:txBody>
          <a:bodyPr/>
          <a:lstStyle/>
          <a:p>
            <a:pPr algn="ctr"/>
            <a:r>
              <a:rPr lang="en-US" dirty="0" smtClean="0">
                <a:latin typeface="Lucida Sans Unicode" pitchFamily="34" charset="0"/>
                <a:cs typeface="Lucida Sans Unicode" pitchFamily="34" charset="0"/>
              </a:rPr>
              <a:t>Funding the continental army</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152400" y="381000"/>
            <a:ext cx="3962400" cy="6172200"/>
          </a:xfrm>
        </p:spPr>
        <p:txBody>
          <a:bodyPr>
            <a:normAutofit/>
          </a:bodyPr>
          <a:lstStyle/>
          <a:p>
            <a:r>
              <a:rPr lang="en-US" sz="1600" dirty="0" smtClean="0">
                <a:latin typeface="Lucida Sans" panose="020B0602030504020204" pitchFamily="34" charset="0"/>
              </a:rPr>
              <a:t>Perhaps the most frustrating aspect of the war for the Americans who had volunteered to serve in the Army – infected by the “Spirit of ’76” – was the complete disregard for the funding of the Army by the Congress and the states alike.  During the first hard winter of the war, which Washington and his men spent in camp near Morristown, NJ, the Congress was unable to provide food or supplies for his army from Congress.   When the Continental Congress authorized Washington to take the provisions by force from nearby farmers and community members, Washington opted not to – he was conscious of the harm the English Army was doing itself by treating American citizens as brutally as they had, and he would not repeat their error in judgment</a:t>
            </a:r>
            <a:r>
              <a:rPr lang="en-US" dirty="0" smtClean="0">
                <a:latin typeface="Lucida Sans" panose="020B0602030504020204" pitchFamily="34" charset="0"/>
              </a:rPr>
              <a:t>.</a:t>
            </a:r>
            <a:endParaRPr lang="en-US" dirty="0">
              <a:latin typeface="Lucida Sans" panose="020B0602030504020204"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114800" y="457200"/>
            <a:ext cx="4313310" cy="4914469"/>
          </a:xfrm>
        </p:spPr>
      </p:pic>
    </p:spTree>
    <p:extLst>
      <p:ext uri="{BB962C8B-B14F-4D97-AF65-F5344CB8AC3E}">
        <p14:creationId xmlns:p14="http://schemas.microsoft.com/office/powerpoint/2010/main" val="3812466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Graft and Corruption in The American Revolution</a:t>
            </a:r>
            <a:endParaRPr lang="en-US" dirty="0">
              <a:latin typeface="Lucida Sans Unicode" pitchFamily="34" charset="0"/>
              <a:cs typeface="Lucida Sans Unicode" pitchFamily="34" charset="0"/>
            </a:endParaRPr>
          </a:p>
        </p:txBody>
      </p:sp>
      <p:sp>
        <p:nvSpPr>
          <p:cNvPr id="6" name="Content Placeholder 5"/>
          <p:cNvSpPr>
            <a:spLocks noGrp="1"/>
          </p:cNvSpPr>
          <p:nvPr>
            <p:ph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The historian Charles Royster, in his work, </a:t>
            </a:r>
            <a:r>
              <a:rPr lang="en-US" i="1" u="sng" dirty="0" smtClean="0">
                <a:latin typeface="Lucida Sans Unicode" pitchFamily="34" charset="0"/>
                <a:cs typeface="Lucida Sans Unicode" pitchFamily="34" charset="0"/>
              </a:rPr>
              <a:t>A Revolutionary People at War: The Continental Army &amp; American Character </a:t>
            </a:r>
            <a:r>
              <a:rPr lang="en-US" dirty="0" smtClean="0">
                <a:latin typeface="Lucida Sans Unicode" pitchFamily="34" charset="0"/>
                <a:cs typeface="Lucida Sans Unicode" pitchFamily="34" charset="0"/>
              </a:rPr>
              <a:t>reveals the extent of corruption and war profiteering during the War for Independence: </a:t>
            </a:r>
          </a:p>
          <a:p>
            <a:pPr marL="0" indent="0">
              <a:buNone/>
            </a:pPr>
            <a:r>
              <a:rPr lang="en-US" dirty="0" smtClean="0">
                <a:latin typeface="Lucida Sans Unicode" pitchFamily="34" charset="0"/>
                <a:cs typeface="Lucida Sans Unicode" pitchFamily="34" charset="0"/>
              </a:rPr>
              <a:t>“Soldiers probably suffered much more directly from the graft of contractors or suppliers…  Americans repeatedly sold defective food, clothing, gunpowder, and other supplies to their own army.  </a:t>
            </a:r>
            <a:r>
              <a:rPr lang="en-US" dirty="0" err="1" smtClean="0">
                <a:latin typeface="Lucida Sans Unicode" pitchFamily="34" charset="0"/>
                <a:cs typeface="Lucida Sans Unicode" pitchFamily="34" charset="0"/>
              </a:rPr>
              <a:t>Wagoners</a:t>
            </a:r>
            <a:r>
              <a:rPr lang="en-US" dirty="0" smtClean="0">
                <a:latin typeface="Lucida Sans Unicode" pitchFamily="34" charset="0"/>
                <a:cs typeface="Lucida Sans Unicode" pitchFamily="34" charset="0"/>
              </a:rPr>
              <a:t> drained the brine from barrels of pickled meat to lighten their loads, then charged at the full weight for shipping spoiled meat; meat-packers drained the brine and replaced it with water – which kept up the weight but ruined the meat; barrels of flour arrived at camp with the flour in the middle scooped out; cobblers used odd scraps to make shoes that looked good when new but quickly fell apart; the army received blankets that, when opened, revealed that each blanket was only a fraction of the proper size; gunsmiths cheated the government when hired to repair arms; large quantities of gunpowder were “bad and not to be depended on.”</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28639443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531" r="1531"/>
          <a:stretch>
            <a:fillRect/>
          </a:stretch>
        </p:blipFill>
        <p:spPr/>
      </p:pic>
      <p:sp>
        <p:nvSpPr>
          <p:cNvPr id="2" name="Title 1"/>
          <p:cNvSpPr>
            <a:spLocks noGrp="1"/>
          </p:cNvSpPr>
          <p:nvPr>
            <p:ph type="title"/>
          </p:nvPr>
        </p:nvSpPr>
        <p:spPr/>
        <p:txBody>
          <a:bodyPr/>
          <a:lstStyle/>
          <a:p>
            <a:pPr algn="ctr"/>
            <a:r>
              <a:rPr lang="en-US" dirty="0" smtClean="0"/>
              <a:t>The Shot Heard ‘round the World</a:t>
            </a:r>
            <a:endParaRPr lang="en-US" dirty="0"/>
          </a:p>
        </p:txBody>
      </p:sp>
      <p:sp>
        <p:nvSpPr>
          <p:cNvPr id="5" name="Text Placeholder 4"/>
          <p:cNvSpPr>
            <a:spLocks noGrp="1"/>
          </p:cNvSpPr>
          <p:nvPr>
            <p:ph type="body" sz="half" idx="2"/>
          </p:nvPr>
        </p:nvSpPr>
        <p:spPr>
          <a:xfrm>
            <a:off x="381000" y="5533218"/>
            <a:ext cx="6400800" cy="768350"/>
          </a:xfrm>
        </p:spPr>
        <p:txBody>
          <a:bodyPr>
            <a:normAutofit/>
          </a:bodyPr>
          <a:lstStyle/>
          <a:p>
            <a:pPr algn="ctr"/>
            <a:r>
              <a:rPr lang="en-US" sz="2000" dirty="0">
                <a:latin typeface="Lucida Sans" pitchFamily="34" charset="0"/>
                <a:hlinkClick r:id="rId3"/>
              </a:rPr>
              <a:t>http://</a:t>
            </a:r>
            <a:r>
              <a:rPr lang="en-US" sz="2000" dirty="0" smtClean="0">
                <a:latin typeface="Lucida Sans" pitchFamily="34" charset="0"/>
                <a:hlinkClick r:id="rId3"/>
              </a:rPr>
              <a:t>www.youtube.com/watch?v=Y6ikO6LMxF4</a:t>
            </a:r>
            <a:r>
              <a:rPr lang="en-US" sz="2000" dirty="0" smtClean="0">
                <a:latin typeface="Lucida Sans" pitchFamily="34" charset="0"/>
              </a:rPr>
              <a:t> </a:t>
            </a:r>
            <a:endParaRPr lang="en-US" sz="2000" dirty="0">
              <a:latin typeface="Lucida Sans" pitchFamily="34" charset="0"/>
            </a:endParaRPr>
          </a:p>
        </p:txBody>
      </p:sp>
    </p:spTree>
    <p:extLst>
      <p:ext uri="{BB962C8B-B14F-4D97-AF65-F5344CB8AC3E}">
        <p14:creationId xmlns:p14="http://schemas.microsoft.com/office/powerpoint/2010/main" val="4225304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Turning Point: Saratoga</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If 1777 seems awfully early in the conflict for a turning point victory, it is no less surprising that the mortal injury was self-inflicted.  It was the poor decision-making of General John Burgoyne which brought the English to this crossroads, however, with an ambitious plan that was poorly researched, even more poorly communicated, and recklessly carried out in territory which was as unforgiving as it was unknown to the British.</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524000"/>
            <a:ext cx="3781983" cy="4724400"/>
          </a:xfrm>
        </p:spPr>
      </p:pic>
    </p:spTree>
    <p:extLst>
      <p:ext uri="{BB962C8B-B14F-4D97-AF65-F5344CB8AC3E}">
        <p14:creationId xmlns:p14="http://schemas.microsoft.com/office/powerpoint/2010/main" val="35084274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Saratoga: the turning Point</a:t>
            </a:r>
            <a:endParaRPr lang="en-US" dirty="0">
              <a:latin typeface="Lucida Sans Unicode" pitchFamily="34" charset="0"/>
              <a:cs typeface="Lucida Sans Unicode" pitchFamily="34" charset="0"/>
            </a:endParaRPr>
          </a:p>
        </p:txBody>
      </p:sp>
      <p:sp>
        <p:nvSpPr>
          <p:cNvPr id="7" name="Text Placeholder 6"/>
          <p:cNvSpPr>
            <a:spLocks noGrp="1"/>
          </p:cNvSpPr>
          <p:nvPr>
            <p:ph type="body" idx="2"/>
          </p:nvPr>
        </p:nvSpPr>
        <p:spPr>
          <a:xfrm>
            <a:off x="304800" y="609600"/>
            <a:ext cx="3160713" cy="5105400"/>
          </a:xfrm>
        </p:spPr>
        <p:txBody>
          <a:bodyPr>
            <a:normAutofit lnSpcReduction="10000"/>
          </a:bodyPr>
          <a:lstStyle/>
          <a:p>
            <a:r>
              <a:rPr lang="en-US" dirty="0" smtClean="0">
                <a:latin typeface="Lucida Sans Unicode" pitchFamily="34" charset="0"/>
                <a:cs typeface="Lucida Sans Unicode" pitchFamily="34" charset="0"/>
              </a:rPr>
              <a:t>Burgoyne’s plan was to carve a path of destruction through the state of New York which would isolate New England from the remainder of the colonies.  Driving his army south from Montreal towards Albany, it was Burgoyne’s intention to meet both Barry St. Leger – coming from west to east from Mohawk lands to the Hudson River Valley and the soldiers of William Howe. The plan, however, quickly fell to pieces: </a:t>
            </a:r>
          </a:p>
          <a:p>
            <a:pPr marL="342900" indent="-342900">
              <a:buFont typeface="+mj-lt"/>
              <a:buAutoNum type="arabicPeriod"/>
            </a:pPr>
            <a:r>
              <a:rPr lang="en-US" dirty="0" smtClean="0">
                <a:latin typeface="Lucida Sans Unicode" pitchFamily="34" charset="0"/>
                <a:cs typeface="Lucida Sans Unicode" pitchFamily="34" charset="0"/>
              </a:rPr>
              <a:t>Burgoyne had underestimated the terrain – and over packed; he was traveling luxuriously.</a:t>
            </a:r>
          </a:p>
          <a:p>
            <a:pPr marL="342900" indent="-342900">
              <a:buFont typeface="+mj-lt"/>
              <a:buAutoNum type="arabicPeriod"/>
            </a:pPr>
            <a:r>
              <a:rPr lang="en-US" dirty="0" smtClean="0">
                <a:latin typeface="Lucida Sans Unicode" pitchFamily="34" charset="0"/>
                <a:cs typeface="Lucida Sans Unicode" pitchFamily="34" charset="0"/>
              </a:rPr>
              <a:t>The Native American allies which Barry St.  Leger had been counting on failed to emerge.</a:t>
            </a:r>
          </a:p>
          <a:p>
            <a:pPr marL="342900" indent="-342900">
              <a:buFont typeface="+mj-lt"/>
              <a:buAutoNum type="arabicPeriod"/>
            </a:pPr>
            <a:r>
              <a:rPr lang="en-US" dirty="0" smtClean="0">
                <a:latin typeface="Lucida Sans Unicode" pitchFamily="34" charset="0"/>
                <a:cs typeface="Lucida Sans Unicode" pitchFamily="34" charset="0"/>
              </a:rPr>
              <a:t>General Howe had left New York City and was completely unaware of Burgoyne’s predicament. </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81400" y="304800"/>
            <a:ext cx="4267200" cy="5063924"/>
          </a:xfrm>
        </p:spPr>
      </p:pic>
    </p:spTree>
    <p:extLst>
      <p:ext uri="{BB962C8B-B14F-4D97-AF65-F5344CB8AC3E}">
        <p14:creationId xmlns:p14="http://schemas.microsoft.com/office/powerpoint/2010/main" val="18232018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Saratoga</a:t>
            </a:r>
            <a:endParaRPr lang="en-US" dirty="0">
              <a:latin typeface="Lucida Sans Unicode" pitchFamily="34" charset="0"/>
              <a:cs typeface="Lucida Sans Unicode" pitchFamily="34" charset="0"/>
            </a:endParaRPr>
          </a:p>
        </p:txBody>
      </p:sp>
      <p:sp>
        <p:nvSpPr>
          <p:cNvPr id="7" name="Text Placeholder 6"/>
          <p:cNvSpPr>
            <a:spLocks noGrp="1"/>
          </p:cNvSpPr>
          <p:nvPr>
            <p:ph type="body" idx="2"/>
          </p:nvPr>
        </p:nvSpPr>
        <p:spPr>
          <a:xfrm>
            <a:off x="457200" y="609600"/>
            <a:ext cx="3008313" cy="5105400"/>
          </a:xfrm>
        </p:spPr>
        <p:txBody>
          <a:bodyPr>
            <a:normAutofit fontScale="92500" lnSpcReduction="10000"/>
          </a:bodyPr>
          <a:lstStyle/>
          <a:p>
            <a:r>
              <a:rPr lang="en-US" dirty="0" smtClean="0">
                <a:latin typeface="Lucida Sans Unicode" pitchFamily="34" charset="0"/>
                <a:cs typeface="Lucida Sans Unicode" pitchFamily="34" charset="0"/>
              </a:rPr>
              <a:t>It was Ethan Allen and the Green Mountain Boys – from what today we call Vermont – who stalled the progress of Burgoyne and his men as they attempted to “bushwhack” their way from Montreal to Lake Champlain and even farther south towards Albany.  A vicious bloodletting ensued at Bennington, and eventually, Burgoyne and his men found themselves surrounded by the American Army led by Horatio Gates.  On the battlefield, Gates shrank away from the action; indeed, Benedict Arnold was the most important leader during the heat of the battle.  But he did receive Burgoyne’s surrender with grace.  With Burgoyne’s surrender, the American colonists won something greater than the victory in battle – they won credibility.  Within the coming year, France, Spain, and Holland would all commit themselves to the American War for Independence. </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838200"/>
            <a:ext cx="5340350" cy="3537981"/>
          </a:xfrm>
        </p:spPr>
      </p:pic>
    </p:spTree>
    <p:extLst>
      <p:ext uri="{BB962C8B-B14F-4D97-AF65-F5344CB8AC3E}">
        <p14:creationId xmlns:p14="http://schemas.microsoft.com/office/powerpoint/2010/main" val="26700752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Lucida Sans Unicode" pitchFamily="34" charset="0"/>
                <a:cs typeface="Lucida Sans Unicode" pitchFamily="34" charset="0"/>
              </a:rPr>
              <a:t>Winning formal Recognition Abroad</a:t>
            </a:r>
            <a:endParaRPr lang="en-US" dirty="0">
              <a:latin typeface="Lucida Sans Unicode" pitchFamily="34" charset="0"/>
              <a:cs typeface="Lucida Sans Unicode" pitchFamily="34" charset="0"/>
            </a:endParaRPr>
          </a:p>
        </p:txBody>
      </p:sp>
      <p:sp>
        <p:nvSpPr>
          <p:cNvPr id="9" name="Text Placeholder 8"/>
          <p:cNvSpPr>
            <a:spLocks noGrp="1"/>
          </p:cNvSpPr>
          <p:nvPr>
            <p:ph type="body" idx="2"/>
          </p:nvPr>
        </p:nvSpPr>
        <p:spPr/>
        <p:txBody>
          <a:bodyPr/>
          <a:lstStyle/>
          <a:p>
            <a:r>
              <a:rPr lang="en-US" dirty="0" smtClean="0">
                <a:latin typeface="Lucida Sans Unicode" pitchFamily="34" charset="0"/>
                <a:cs typeface="Lucida Sans Unicode" pitchFamily="34" charset="0"/>
              </a:rPr>
              <a:t>Happily, England was despised in Europe and had a host of enemies who were more than willing to help along the American Revolution – particularly when they came to the realization that American rebels were up to the task of winning their independence. At the top of the list of enemies was France, followed in close order by fellow Catholic nations Spain and Holland.  After Saratoga, diplomats like the Benjamin Franklin had a much better time of it arguing that the Continental Army would be able to defeat the English – especially with a well placed naval blockade from the French and the deep pockets of a couple of European rivals at their disposal. </a:t>
            </a:r>
            <a:endParaRPr lang="en-US" dirty="0">
              <a:latin typeface="Lucida Sans Unicode" pitchFamily="34" charset="0"/>
              <a:cs typeface="Lucida Sans Unicode"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80632" y="609600"/>
            <a:ext cx="4729186" cy="4800600"/>
          </a:xfrm>
        </p:spPr>
      </p:pic>
    </p:spTree>
    <p:extLst>
      <p:ext uri="{BB962C8B-B14F-4D97-AF65-F5344CB8AC3E}">
        <p14:creationId xmlns:p14="http://schemas.microsoft.com/office/powerpoint/2010/main" val="22619069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Winter of 1777 – Valley Forge</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1" y="609600"/>
            <a:ext cx="2590800" cy="4953000"/>
          </a:xfrm>
        </p:spPr>
        <p:txBody>
          <a:bodyPr>
            <a:normAutofit fontScale="92500"/>
          </a:bodyPr>
          <a:lstStyle/>
          <a:p>
            <a:r>
              <a:rPr lang="en-US" dirty="0" smtClean="0">
                <a:latin typeface="Lucida Sans Unicode" pitchFamily="34" charset="0"/>
                <a:cs typeface="Lucida Sans Unicode" pitchFamily="34" charset="0"/>
              </a:rPr>
              <a:t>The winter of 1777-1778 was dreadful by all accounts.  Foot soldiers lived in 14 x  16 cabins – a dozen to a fort.  Blankets, coats, and firewood were all scarce.  Requests for provisions were denied, and yet the men would remain committed to the cause of liberty for the United States.  The Prussian military leader Baron von Steuben – a man who had purchased his military rank and still exaggerated considerably in seeking his position – was responsible for introducing military discipline to the soldiers – reinforcing Washington’s goals and making soldiers out of men.  By the spring of 1778, the army was transformed – even if it remained undersupplied.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200400" y="1143000"/>
            <a:ext cx="5486400" cy="3021806"/>
          </a:xfrm>
        </p:spPr>
      </p:pic>
    </p:spTree>
    <p:extLst>
      <p:ext uri="{BB962C8B-B14F-4D97-AF65-F5344CB8AC3E}">
        <p14:creationId xmlns:p14="http://schemas.microsoft.com/office/powerpoint/2010/main" val="1060876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Clinton Abandons Philadelphia for New York</a:t>
            </a:r>
            <a:endParaRPr lang="en-US" dirty="0">
              <a:latin typeface="Lucida Sans Unicode" pitchFamily="34" charset="0"/>
              <a:cs typeface="Lucida Sans Unicode" pitchFamily="34" charset="0"/>
            </a:endParaRPr>
          </a:p>
        </p:txBody>
      </p:sp>
      <p:sp>
        <p:nvSpPr>
          <p:cNvPr id="7" name="Text Placeholder 6"/>
          <p:cNvSpPr>
            <a:spLocks noGrp="1"/>
          </p:cNvSpPr>
          <p:nvPr>
            <p:ph sz="half" idx="1"/>
          </p:nvPr>
        </p:nvSpPr>
        <p:spPr/>
        <p:txBody>
          <a:bodyPr>
            <a:normAutofit fontScale="77500" lnSpcReduction="20000"/>
          </a:bodyPr>
          <a:lstStyle/>
          <a:p>
            <a:pPr marL="0" indent="0">
              <a:buNone/>
            </a:pPr>
            <a:r>
              <a:rPr lang="en-US" dirty="0" smtClean="0">
                <a:latin typeface="Lucida Sans Unicode" pitchFamily="34" charset="0"/>
                <a:cs typeface="Lucida Sans Unicode" pitchFamily="34" charset="0"/>
              </a:rPr>
              <a:t>Once France entered the war on the side of the American colonists, Henry Clinton felt unsafe in Philadelphia.  The city was too easy to blockade, at the end of the Delaware Bay.  He hastily fled for New York City.  Although the major cities in the North were under British control, very little else was under British rule; the Northern region of the colonies remained in a stalemate.</a:t>
            </a:r>
            <a:endParaRPr lang="en-US" dirty="0">
              <a:latin typeface="Lucida Sans Unicode" pitchFamily="34" charset="0"/>
              <a:cs typeface="Lucida Sans Unicode" pitchFamily="34" charset="0"/>
            </a:endParaRPr>
          </a:p>
        </p:txBody>
      </p:sp>
      <p:pic>
        <p:nvPicPr>
          <p:cNvPr id="11" name="Content Placeholder 10"/>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24400" y="1143000"/>
            <a:ext cx="3581400" cy="5497449"/>
          </a:xfrm>
        </p:spPr>
      </p:pic>
    </p:spTree>
    <p:extLst>
      <p:ext uri="{BB962C8B-B14F-4D97-AF65-F5344CB8AC3E}">
        <p14:creationId xmlns:p14="http://schemas.microsoft.com/office/powerpoint/2010/main" val="1449269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152400" y="228600"/>
            <a:ext cx="8458200" cy="1219200"/>
          </a:xfrm>
        </p:spPr>
        <p:txBody>
          <a:bodyPr/>
          <a:lstStyle/>
          <a:p>
            <a:pPr algn="l"/>
            <a:r>
              <a:rPr lang="en-US" dirty="0" smtClean="0">
                <a:latin typeface="Lucida Sans Unicode" pitchFamily="34" charset="0"/>
                <a:cs typeface="Lucida Sans Unicode" pitchFamily="34" charset="0"/>
              </a:rPr>
              <a:t>The Second Southern Campaign and the Role of the French in Winning Independence</a:t>
            </a:r>
            <a:endParaRPr lang="en-US" dirty="0">
              <a:latin typeface="Lucida Sans Unicode" pitchFamily="34" charset="0"/>
              <a:cs typeface="Lucida Sans Unicode" pitchFamily="34" charset="0"/>
            </a:endParaRPr>
          </a:p>
        </p:txBody>
      </p:sp>
      <p:sp>
        <p:nvSpPr>
          <p:cNvPr id="5" name="Title 4"/>
          <p:cNvSpPr>
            <a:spLocks noGrp="1"/>
          </p:cNvSpPr>
          <p:nvPr>
            <p:ph type="title"/>
          </p:nvPr>
        </p:nvSpPr>
        <p:spPr>
          <a:xfrm>
            <a:off x="152400" y="1600200"/>
            <a:ext cx="8686800" cy="1184825"/>
          </a:xfrm>
        </p:spPr>
        <p:txBody>
          <a:bodyPr>
            <a:normAutofit/>
          </a:bodyPr>
          <a:lstStyle/>
          <a:p>
            <a:pPr algn="l"/>
            <a:r>
              <a:rPr lang="en-US" dirty="0" smtClean="0">
                <a:latin typeface="Lucida Sans Unicode" pitchFamily="34" charset="0"/>
                <a:cs typeface="Lucida Sans Unicode" pitchFamily="34" charset="0"/>
              </a:rPr>
              <a:t>Winning Independence</a:t>
            </a:r>
            <a:endParaRPr lang="en-US" dirty="0">
              <a:latin typeface="Lucida Sans Unicode" pitchFamily="34" charset="0"/>
              <a:cs typeface="Lucida Sans Unicode"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2362200"/>
            <a:ext cx="6096000" cy="4015740"/>
          </a:xfrm>
          <a:prstGeom prst="rect">
            <a:avLst/>
          </a:prstGeom>
        </p:spPr>
      </p:pic>
    </p:spTree>
    <p:extLst>
      <p:ext uri="{BB962C8B-B14F-4D97-AF65-F5344CB8AC3E}">
        <p14:creationId xmlns:p14="http://schemas.microsoft.com/office/powerpoint/2010/main" val="40108620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Lucida Sans Unicode" pitchFamily="34" charset="0"/>
                <a:cs typeface="Lucida Sans Unicode" pitchFamily="34" charset="0"/>
              </a:rPr>
              <a:t>The Role of the French</a:t>
            </a:r>
            <a:endParaRPr lang="en-US" dirty="0">
              <a:latin typeface="Lucida Sans Unicode" pitchFamily="34" charset="0"/>
              <a:cs typeface="Lucida Sans Unicode" pitchFamily="34" charset="0"/>
            </a:endParaRPr>
          </a:p>
        </p:txBody>
      </p:sp>
      <p:sp>
        <p:nvSpPr>
          <p:cNvPr id="6" name="Text Placeholder 5"/>
          <p:cNvSpPr>
            <a:spLocks noGrp="1"/>
          </p:cNvSpPr>
          <p:nvPr>
            <p:ph type="body" idx="2"/>
          </p:nvPr>
        </p:nvSpPr>
        <p:spPr>
          <a:xfrm>
            <a:off x="228600" y="609600"/>
            <a:ext cx="3236913" cy="4953000"/>
          </a:xfrm>
        </p:spPr>
        <p:txBody>
          <a:bodyPr>
            <a:normAutofit lnSpcReduction="10000"/>
          </a:bodyPr>
          <a:lstStyle/>
          <a:p>
            <a:r>
              <a:rPr lang="en-US" dirty="0" smtClean="0">
                <a:latin typeface="Lucida Sans Unicode" pitchFamily="34" charset="0"/>
                <a:cs typeface="Lucida Sans Unicode" pitchFamily="34" charset="0"/>
              </a:rPr>
              <a:t>While it would probably have been impossible to win the Revolutionary War without French intervention, the French were nevertheless a fickle ally.  They were fighting the war for their own interests – just as the Americans were – and only supported Washington and his Continental Army to the extent that it advanced France’s goals for participation in the contest.  Therefore, when it came time to execute battle plans or coordinate between land and sea, the French Navy was often no where to be found.  They were in the Caribbean, protecting their own interests in the sugar islands there from English attack.  Washington had to work around this – while coopering with French commanders on the ground in America.</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9000" y="685800"/>
            <a:ext cx="5340350" cy="4174866"/>
          </a:xfrm>
        </p:spPr>
      </p:pic>
    </p:spTree>
    <p:extLst>
      <p:ext uri="{BB962C8B-B14F-4D97-AF65-F5344CB8AC3E}">
        <p14:creationId xmlns:p14="http://schemas.microsoft.com/office/powerpoint/2010/main" val="146875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fall of the Citadel and Charleston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lnSpcReduction="10000"/>
          </a:bodyPr>
          <a:lstStyle/>
          <a:p>
            <a:r>
              <a:rPr lang="en-US" dirty="0" smtClean="0">
                <a:latin typeface="Lucida Sans Unicode" pitchFamily="34" charset="0"/>
                <a:cs typeface="Lucida Sans Unicode" pitchFamily="34" charset="0"/>
              </a:rPr>
              <a:t>After having been repulsed in their first efforts to capture the port of Charleston in South Carolina, a second initiative carried out by Henry Clinton had far superior results in the winter of 1779 and 1780.  The result of this battle turned the course of the war in the South.  Previously, Patriots had held the city, and Loyalists worked in disorganized guerrilla bands to fight against them.  Now, Loyalists held the city of Charleston, and the American militias were forces to take up guerrilla tactics.  Several bloody battles ensued between smaller groups of soldiers.  It is here that Francis Marion – “The Swamp Fox” – won his reputation.  The film “The Patriot” is a wildly exaggerated story which caricatures Marion.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419600" y="381000"/>
            <a:ext cx="3733800" cy="5128638"/>
          </a:xfrm>
        </p:spPr>
      </p:pic>
    </p:spTree>
    <p:extLst>
      <p:ext uri="{BB962C8B-B14F-4D97-AF65-F5344CB8AC3E}">
        <p14:creationId xmlns:p14="http://schemas.microsoft.com/office/powerpoint/2010/main" val="28547257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 of King’s Mountain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152400" y="609600"/>
            <a:ext cx="2819401" cy="5029200"/>
          </a:xfrm>
        </p:spPr>
        <p:txBody>
          <a:bodyPr>
            <a:normAutofit lnSpcReduction="10000"/>
          </a:bodyPr>
          <a:lstStyle/>
          <a:p>
            <a:r>
              <a:rPr lang="en-US" dirty="0" smtClean="0">
                <a:latin typeface="Lucida Sans Unicode" pitchFamily="34" charset="0"/>
                <a:cs typeface="Lucida Sans Unicode" pitchFamily="34" charset="0"/>
              </a:rPr>
              <a:t>Another of the more outstanding leaders of the roaming bands of patriots in the South was Thomas Sumter, who led his own group of irregulars into battle in the backcountry of South Carolina against bands of Loyalists.  The most famous – and bloody – battle in this region was at King’s Mountain.  There, Sumter refused to even allow the Loyalists to surrender to his forces, surrounding them and picking them off one by one.  The vicious nature of the fighting in the backcountry was a grim reminder of how horrible war is – even as more formal rules of engagement were in place between the more organized armies in the conflict. </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95600" y="609600"/>
            <a:ext cx="6019800" cy="4800600"/>
          </a:xfrm>
        </p:spPr>
      </p:pic>
    </p:spTree>
    <p:extLst>
      <p:ext uri="{BB962C8B-B14F-4D97-AF65-F5344CB8AC3E}">
        <p14:creationId xmlns:p14="http://schemas.microsoft.com/office/powerpoint/2010/main" val="2702370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The onset of the war, 1775 - 1776</a:t>
            </a:r>
            <a:endParaRPr lang="en-US" dirty="0">
              <a:latin typeface="Lucida Sans Unicode" pitchFamily="34" charset="0"/>
              <a:cs typeface="Lucida Sans Unicode" pitchFamily="34" charset="0"/>
            </a:endParaRPr>
          </a:p>
        </p:txBody>
      </p:sp>
      <p:sp>
        <p:nvSpPr>
          <p:cNvPr id="7" name="Content Placeholder 6"/>
          <p:cNvSpPr>
            <a:spLocks noGrp="1"/>
          </p:cNvSpPr>
          <p:nvPr>
            <p:ph idx="1"/>
          </p:nvPr>
        </p:nvSpPr>
        <p:spPr/>
        <p:txBody>
          <a:bodyPr>
            <a:normAutofit fontScale="92500" lnSpcReduction="20000"/>
          </a:bodyPr>
          <a:lstStyle/>
          <a:p>
            <a:pPr>
              <a:buFont typeface="Wingdings" pitchFamily="2" charset="2"/>
              <a:buChar char="§"/>
            </a:pPr>
            <a:r>
              <a:rPr lang="en-US" dirty="0" smtClean="0">
                <a:latin typeface="Lucida Sans Unicode" pitchFamily="34" charset="0"/>
                <a:cs typeface="Lucida Sans Unicode" pitchFamily="34" charset="0"/>
              </a:rPr>
              <a:t>From the onset of the Revolutionary War, there was little or no reason for optimism in the Continental Army.  Here’s why:</a:t>
            </a:r>
          </a:p>
          <a:p>
            <a:pPr marL="514350" indent="-514350">
              <a:buFont typeface="+mj-lt"/>
              <a:buAutoNum type="arabicPeriod"/>
            </a:pPr>
            <a:r>
              <a:rPr lang="en-US" dirty="0" smtClean="0">
                <a:latin typeface="Lucida Sans Unicode" pitchFamily="34" charset="0"/>
                <a:cs typeface="Lucida Sans Unicode" pitchFamily="34" charset="0"/>
              </a:rPr>
              <a:t>England had the most powerful Army and Navy in the World.</a:t>
            </a:r>
          </a:p>
          <a:p>
            <a:pPr marL="514350" indent="-514350">
              <a:buFont typeface="+mj-lt"/>
              <a:buAutoNum type="arabicPeriod"/>
            </a:pPr>
            <a:r>
              <a:rPr lang="en-US" dirty="0" smtClean="0">
                <a:latin typeface="Lucida Sans Unicode" pitchFamily="34" charset="0"/>
                <a:cs typeface="Lucida Sans Unicode" pitchFamily="34" charset="0"/>
              </a:rPr>
              <a:t>All Native American tribes were inclined to support the English.</a:t>
            </a:r>
          </a:p>
          <a:p>
            <a:pPr marL="514350" indent="-514350">
              <a:buFont typeface="+mj-lt"/>
              <a:buAutoNum type="arabicPeriod"/>
            </a:pPr>
            <a:r>
              <a:rPr lang="en-US" dirty="0" smtClean="0">
                <a:latin typeface="Lucida Sans Unicode" pitchFamily="34" charset="0"/>
                <a:cs typeface="Lucida Sans Unicode" pitchFamily="34" charset="0"/>
              </a:rPr>
              <a:t>All enslaved men and women were inclined to support the English.</a:t>
            </a:r>
          </a:p>
          <a:p>
            <a:pPr marL="514350" indent="-514350">
              <a:buFont typeface="+mj-lt"/>
              <a:buAutoNum type="arabicPeriod"/>
            </a:pPr>
            <a:r>
              <a:rPr lang="en-US" dirty="0" smtClean="0">
                <a:latin typeface="Lucida Sans Unicode" pitchFamily="34" charset="0"/>
                <a:cs typeface="Lucida Sans Unicode" pitchFamily="34" charset="0"/>
              </a:rPr>
              <a:t>Approximately one in three people counted himself or herself as a Loyalist. </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42637422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The Regular Armies in the </a:t>
            </a:r>
            <a:r>
              <a:rPr lang="en-US" dirty="0" err="1" smtClean="0">
                <a:latin typeface="Lucida Sans Unicode" pitchFamily="34" charset="0"/>
                <a:cs typeface="Lucida Sans Unicode" pitchFamily="34" charset="0"/>
              </a:rPr>
              <a:t>SOuth</a:t>
            </a:r>
            <a:endParaRPr lang="en-US" dirty="0">
              <a:latin typeface="Lucida Sans Unicode" pitchFamily="34" charset="0"/>
              <a:cs typeface="Lucida Sans Unicode" pitchFamily="34" charset="0"/>
            </a:endParaRPr>
          </a:p>
        </p:txBody>
      </p:sp>
      <p:sp>
        <p:nvSpPr>
          <p:cNvPr id="6" name="Content Placeholder 5"/>
          <p:cNvSpPr>
            <a:spLocks noGrp="1"/>
          </p:cNvSpPr>
          <p:nvPr>
            <p:ph sz="half" idx="1"/>
          </p:nvPr>
        </p:nvSpPr>
        <p:spPr>
          <a:xfrm>
            <a:off x="304800" y="1600200"/>
            <a:ext cx="4191000" cy="4724400"/>
          </a:xfrm>
        </p:spPr>
        <p:txBody>
          <a:bodyPr>
            <a:normAutofit fontScale="55000" lnSpcReduction="20000"/>
          </a:bodyPr>
          <a:lstStyle/>
          <a:p>
            <a:pPr marL="0" indent="0">
              <a:buNone/>
            </a:pPr>
            <a:r>
              <a:rPr lang="en-US" dirty="0" smtClean="0">
                <a:latin typeface="Lucida Sans Unicode" pitchFamily="34" charset="0"/>
                <a:cs typeface="Lucida Sans Unicode" pitchFamily="34" charset="0"/>
              </a:rPr>
              <a:t>Meanwhile, in the conflicts between the Continental Army and the British, Americans led by Horatio Gates – the hero of Saratoga – had suffered crushing defeats, the worst of which was at Camden, South Carolina.  Gates would be replaced by the younger and more energetic Nathanael Green.  </a:t>
            </a:r>
            <a:br>
              <a:rPr lang="en-US" dirty="0" smtClean="0">
                <a:latin typeface="Lucida Sans Unicode" pitchFamily="34" charset="0"/>
                <a:cs typeface="Lucida Sans Unicode" pitchFamily="34" charset="0"/>
              </a:rPr>
            </a:br>
            <a:r>
              <a:rPr lang="en-US" dirty="0" smtClean="0">
                <a:latin typeface="Lucida Sans Unicode" pitchFamily="34" charset="0"/>
                <a:cs typeface="Lucida Sans Unicode" pitchFamily="34" charset="0"/>
              </a:rPr>
              <a:t>Although Green’s Army could not defeat the larger and better trained men of Lord Charles Cornwallis, they were determined to lead him on a merry chase before retreating.  Perhaps his most important contribution was to instill greater discipline in his own men, who had been guilty of much plunder and mistreatment of locals.  Green attempted to make reparations and even went so far as to propose pardons for loyalists and create alliances with local tribes.  Gift-giving schemes won over all but the Creeks.  Green would then devoted himself to a strategy of self-preservation.  He would make Cornwallis chase his army from sunup to sundown.</a:t>
            </a:r>
            <a:endParaRPr lang="en-US" dirty="0">
              <a:latin typeface="Lucida Sans Unicode" pitchFamily="34" charset="0"/>
              <a:cs typeface="Lucida Sans Unicode" pitchFamily="34" charset="0"/>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53528" y="1600200"/>
            <a:ext cx="3932743" cy="4724400"/>
          </a:xfrm>
        </p:spPr>
      </p:pic>
    </p:spTree>
    <p:extLst>
      <p:ext uri="{BB962C8B-B14F-4D97-AF65-F5344CB8AC3E}">
        <p14:creationId xmlns:p14="http://schemas.microsoft.com/office/powerpoint/2010/main" val="3418409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Cowpens</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Green dispersed several of the groups at his command to harass the English lines and create disorder.  At the battle of Cowpens, American riflemen under the command of Daniel Morgan stood their ground against an oncoming enemy attack in a meadow in South Carolina, and although largely outnumbered, they repulsed the British.  So frustrated was Cornwallis after this disheartening loss, that he decided to launch an offensive to capture Nathanael Green’s Army – but he would have to catch them first.  And Green and his army would prove to be elusive.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295400"/>
            <a:ext cx="3429000" cy="5256658"/>
          </a:xfrm>
        </p:spPr>
      </p:pic>
    </p:spTree>
    <p:extLst>
      <p:ext uri="{BB962C8B-B14F-4D97-AF65-F5344CB8AC3E}">
        <p14:creationId xmlns:p14="http://schemas.microsoft.com/office/powerpoint/2010/main" val="3312631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The Battle of Guilford Courthouse</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70000" lnSpcReduction="20000"/>
          </a:bodyPr>
          <a:lstStyle/>
          <a:p>
            <a:pPr marL="0" indent="0">
              <a:buNone/>
            </a:pPr>
            <a:r>
              <a:rPr lang="en-US" dirty="0" smtClean="0">
                <a:latin typeface="Lucida Sans Unicode" pitchFamily="34" charset="0"/>
                <a:cs typeface="Lucida Sans Unicode" pitchFamily="34" charset="0"/>
              </a:rPr>
              <a:t>The Battle of Guilford Courthouse ensued in the spring of 1781, when Cornwallis and his army finally caught up with Nathanael Green’s men and forced them to fight.  The conflict was bloody and both sides would suffer staggering loses.  The Americans would escape and retreat yet again, though, leaving Cornwallis disgusted.  Ultimately, he and his men would head north, hoping for better luck in Virginia.  There, luck would not improve.</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343400" cy="3428390"/>
          </a:xfrm>
        </p:spPr>
      </p:pic>
    </p:spTree>
    <p:extLst>
      <p:ext uri="{BB962C8B-B14F-4D97-AF65-F5344CB8AC3E}">
        <p14:creationId xmlns:p14="http://schemas.microsoft.com/office/powerpoint/2010/main" val="25248519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Treason at West Point</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As Lord Cornwallis was tracking northwards, in pursuit of Nathanael Green’s men, a treasonous scandal was coming to light in the North.  Benedict Arnold, hero of the Battle of Saratoga and one of the key figures in procuring the guns of Ticonderoga at the outset of the war, was discovered consorting with the enemy – attempting to give the keys to the fort at West Point to the British.  Although the plot was discovered and put to a halt, the blow to morale which resulted from the discovery of treachery from one of the most revered leaders of the cause was painful.  His name is now associated the worst treason.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676400"/>
            <a:ext cx="4343400" cy="3257550"/>
          </a:xfrm>
        </p:spPr>
      </p:pic>
    </p:spTree>
    <p:extLst>
      <p:ext uri="{BB962C8B-B14F-4D97-AF65-F5344CB8AC3E}">
        <p14:creationId xmlns:p14="http://schemas.microsoft.com/office/powerpoint/2010/main" val="41912356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152400" y="1143000"/>
            <a:ext cx="8458200" cy="1219200"/>
          </a:xfrm>
        </p:spPr>
        <p:txBody>
          <a:bodyPr/>
          <a:lstStyle/>
          <a:p>
            <a:pPr algn="l"/>
            <a:r>
              <a:rPr lang="en-US" dirty="0" smtClean="0">
                <a:latin typeface="Lucida Sans Unicode" pitchFamily="34" charset="0"/>
                <a:cs typeface="Lucida Sans Unicode" pitchFamily="34" charset="0"/>
              </a:rPr>
              <a:t>The Decisive Final Maneuvers – Washington, Rochambeau, De Grasse, and Cornwallis at War in Virginia </a:t>
            </a:r>
            <a:endParaRPr lang="en-US" dirty="0">
              <a:latin typeface="Lucida Sans Unicode" pitchFamily="34" charset="0"/>
              <a:cs typeface="Lucida Sans Unicode" pitchFamily="34" charset="0"/>
            </a:endParaRPr>
          </a:p>
        </p:txBody>
      </p:sp>
      <p:sp>
        <p:nvSpPr>
          <p:cNvPr id="8" name="Title 7"/>
          <p:cNvSpPr>
            <a:spLocks noGrp="1"/>
          </p:cNvSpPr>
          <p:nvPr>
            <p:ph type="title"/>
          </p:nvPr>
        </p:nvSpPr>
        <p:spPr>
          <a:xfrm>
            <a:off x="228600" y="381000"/>
            <a:ext cx="8686800" cy="1184825"/>
          </a:xfrm>
        </p:spPr>
        <p:txBody>
          <a:bodyPr/>
          <a:lstStyle/>
          <a:p>
            <a:pPr algn="l"/>
            <a:r>
              <a:rPr lang="en-US" dirty="0" smtClean="0">
                <a:latin typeface="Lucida Sans Unicode" pitchFamily="34" charset="0"/>
                <a:cs typeface="Lucida Sans Unicode" pitchFamily="34" charset="0"/>
              </a:rPr>
              <a:t>Surrender at Yorktown, 1781</a:t>
            </a:r>
            <a:endParaRPr lang="en-US" dirty="0">
              <a:latin typeface="Lucida Sans Unicode" pitchFamily="34" charset="0"/>
              <a:cs typeface="Lucida Sans Unicode"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438400"/>
            <a:ext cx="4648200" cy="4118745"/>
          </a:xfrm>
          <a:prstGeom prst="rect">
            <a:avLst/>
          </a:prstGeom>
        </p:spPr>
      </p:pic>
    </p:spTree>
    <p:extLst>
      <p:ext uri="{BB962C8B-B14F-4D97-AF65-F5344CB8AC3E}">
        <p14:creationId xmlns:p14="http://schemas.microsoft.com/office/powerpoint/2010/main" val="20519661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Lucida Sans Unicode" pitchFamily="34" charset="0"/>
                <a:cs typeface="Lucida Sans Unicode" pitchFamily="34" charset="0"/>
              </a:rPr>
              <a:t>Washington and Rochambeau</a:t>
            </a:r>
            <a:endParaRPr lang="en-US" dirty="0">
              <a:latin typeface="Lucida Sans Unicode" pitchFamily="34" charset="0"/>
              <a:cs typeface="Lucida Sans Unicode" pitchFamily="34" charset="0"/>
            </a:endParaRPr>
          </a:p>
        </p:txBody>
      </p:sp>
      <p:sp>
        <p:nvSpPr>
          <p:cNvPr id="5" name="Content Placeholder 4"/>
          <p:cNvSpPr>
            <a:spLocks noGrp="1"/>
          </p:cNvSpPr>
          <p:nvPr>
            <p:ph sz="half" idx="1"/>
          </p:nvPr>
        </p:nvSpPr>
        <p:spPr/>
        <p:txBody>
          <a:bodyPr>
            <a:normAutofit fontScale="62500" lnSpcReduction="20000"/>
          </a:bodyPr>
          <a:lstStyle/>
          <a:p>
            <a:pPr marL="0" indent="0">
              <a:buNone/>
            </a:pPr>
            <a:r>
              <a:rPr lang="en-US" dirty="0" smtClean="0">
                <a:latin typeface="Lucida Sans Unicode" pitchFamily="34" charset="0"/>
                <a:cs typeface="Lucida Sans Unicode" pitchFamily="34" charset="0"/>
              </a:rPr>
              <a:t>General Rochambeau and George Washington did not see eye to eye regarding strategy as the war came to its conclusion in the 1780 – 1781.  Indeed, Washington believed that an assault on New York City – a stronghold of the loyalists and Great Britain’s army and naval strength – was a high priority.  Rochambeau, however, though Washington’s plan superfluous, and believed that following Washington’s command would be a bit like the tail wagging the dog.  He had already sent orders to the French naval commander Admiral De Grasse  to make haste for the Chesapeake – for the combined force would attempt to corner and siege Lord Cornwallis at Yorktown.</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676400"/>
            <a:ext cx="3365565" cy="4396766"/>
          </a:xfrm>
        </p:spPr>
      </p:pic>
    </p:spTree>
    <p:extLst>
      <p:ext uri="{BB962C8B-B14F-4D97-AF65-F5344CB8AC3E}">
        <p14:creationId xmlns:p14="http://schemas.microsoft.com/office/powerpoint/2010/main" val="3285923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Victory at Yorktown, 1781</a:t>
            </a:r>
            <a:endParaRPr lang="en-US" dirty="0">
              <a:latin typeface="Lucida Sans Unicode" pitchFamily="34" charset="0"/>
              <a:cs typeface="Lucida Sans Unicode" pitchFamily="34" charset="0"/>
            </a:endParaRPr>
          </a:p>
        </p:txBody>
      </p:sp>
      <p:sp>
        <p:nvSpPr>
          <p:cNvPr id="3" name="Content Placeholder 2"/>
          <p:cNvSpPr>
            <a:spLocks noGrp="1"/>
          </p:cNvSpPr>
          <p:nvPr>
            <p:ph sz="half" idx="1"/>
          </p:nvPr>
        </p:nvSpPr>
        <p:spPr/>
        <p:txBody>
          <a:bodyPr>
            <a:normAutofit fontScale="55000" lnSpcReduction="20000"/>
          </a:bodyPr>
          <a:lstStyle/>
          <a:p>
            <a:pPr marL="0" indent="0">
              <a:buNone/>
            </a:pPr>
            <a:r>
              <a:rPr lang="en-US" dirty="0" smtClean="0">
                <a:latin typeface="Lucida Sans Unicode" pitchFamily="34" charset="0"/>
                <a:cs typeface="Lucida Sans Unicode" pitchFamily="34" charset="0"/>
              </a:rPr>
              <a:t>The Continental Army, led by Washington – along with French soldiers under the command of Rochambeau, cornered Cornwallis’s men on the peninsula near Yorktown.  With Admiral de Grasse en route to the Chesapeake, the army would surely be cornered and a siege would result in his eventual surrender.  Although Henry Clinton attempted to intercept the French Navy before they reached the Chesapeake, his action was too late, and siege began in earnest in the summer.  The action was a who’s – who of the Revolutionary War, with Washington, Rochambeau, Lafayette, Anthony Wayne and Baron von Steuben all playing important roles in the maneuvers.  Meanwhile, aiding Cornwallis was the traitor Benedict Arnold.  The outcome, however, was predictable enough.  Cornwallis surrendered October 19, 1781.  Although this would be the last major conflict point during the Revolutionary War, there were many smaller scale events to follow, and major diplomatic missions.</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524000"/>
            <a:ext cx="3573075" cy="4724400"/>
          </a:xfrm>
        </p:spPr>
      </p:pic>
    </p:spTree>
    <p:extLst>
      <p:ext uri="{BB962C8B-B14F-4D97-AF65-F5344CB8AC3E}">
        <p14:creationId xmlns:p14="http://schemas.microsoft.com/office/powerpoint/2010/main" val="16897351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Lucida Sans Unicode" pitchFamily="34" charset="0"/>
                <a:cs typeface="Lucida Sans Unicode" pitchFamily="34" charset="0"/>
              </a:rPr>
              <a:t>In the Aftermath of </a:t>
            </a:r>
            <a:r>
              <a:rPr lang="en-US" dirty="0" err="1" smtClean="0">
                <a:latin typeface="Lucida Sans Unicode" pitchFamily="34" charset="0"/>
                <a:cs typeface="Lucida Sans Unicode" pitchFamily="34" charset="0"/>
              </a:rPr>
              <a:t>yorktown</a:t>
            </a:r>
            <a:endParaRPr lang="en-US" dirty="0">
              <a:latin typeface="Lucida Sans Unicode" pitchFamily="34" charset="0"/>
              <a:cs typeface="Lucida Sans Unicode" pitchFamily="34" charset="0"/>
            </a:endParaRPr>
          </a:p>
        </p:txBody>
      </p:sp>
      <p:sp>
        <p:nvSpPr>
          <p:cNvPr id="6" name="Content Placeholder 5"/>
          <p:cNvSpPr>
            <a:spLocks noGrp="1"/>
          </p:cNvSpPr>
          <p:nvPr>
            <p:ph idx="1"/>
          </p:nvPr>
        </p:nvSpPr>
        <p:spPr/>
        <p:txBody>
          <a:bodyPr>
            <a:normAutofit fontScale="62500" lnSpcReduction="20000"/>
          </a:bodyPr>
          <a:lstStyle/>
          <a:p>
            <a:r>
              <a:rPr lang="en-US" dirty="0" smtClean="0">
                <a:latin typeface="Lucida Sans Unicode" pitchFamily="34" charset="0"/>
                <a:cs typeface="Lucida Sans Unicode" pitchFamily="34" charset="0"/>
              </a:rPr>
              <a:t>Fighting continued between bands of Loyalists and Patriots – less organized units of men who fell upon each other in the backcountry – particularly in the South.</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Bloody warfare continued on the Frontier, often involving Native American tribes with varying degrees of interest in the outcome of the larger conflict.  British military outposts and forts in the West would be occupied all the way through the War of 1812…</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British continued to occupy most of the major cities in the American colonies: Charleston, New York, Savannah, and to a lesser degree Philadelphia.</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Parliament, however, passed legislation to stop funding the Revolutionary War efforts in March of 1782, effectively calling a cease-fire from afar.</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714816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Lucida Sans Unicode" pitchFamily="34" charset="0"/>
                <a:cs typeface="Lucida Sans Unicode" pitchFamily="34" charset="0"/>
              </a:rPr>
              <a:t>Negotiating the Treaty of Paris, 1783</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70000" lnSpcReduction="20000"/>
          </a:bodyPr>
          <a:lstStyle/>
          <a:p>
            <a:r>
              <a:rPr lang="en-US" dirty="0" smtClean="0">
                <a:latin typeface="Lucida Sans Unicode" pitchFamily="34" charset="0"/>
                <a:cs typeface="Lucida Sans Unicode" pitchFamily="34" charset="0"/>
              </a:rPr>
              <a:t>Benjamin Franklin, the elder statesman of the new American Republic; John Adams the patriotic if prudish New Englander, and John Jay, the aristocratic New Yorker, were assigned with the task of negotiating the Treaty of Paris. </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Congress gave the men the power to negotiate, but insisted that they tie themselves and their allegiance to France – instructions which were dismissed out of hand by all three men.</a:t>
            </a:r>
          </a:p>
          <a:p>
            <a:pPr marL="0" indent="0">
              <a:buNone/>
            </a:pPr>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They insisted upon the pre-condition that the United States would be treated as an independent nation from the beginning of the negotiations</a:t>
            </a:r>
            <a:r>
              <a:rPr lang="en-US" dirty="0" smtClean="0"/>
              <a:t>. </a:t>
            </a:r>
            <a:endParaRPr lang="en-US" dirty="0"/>
          </a:p>
        </p:txBody>
      </p:sp>
    </p:spTree>
    <p:extLst>
      <p:ext uri="{BB962C8B-B14F-4D97-AF65-F5344CB8AC3E}">
        <p14:creationId xmlns:p14="http://schemas.microsoft.com/office/powerpoint/2010/main" val="1596925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Lucida Sans Unicode" pitchFamily="34" charset="0"/>
                <a:cs typeface="Lucida Sans Unicode" pitchFamily="34" charset="0"/>
              </a:rPr>
              <a:t>Terms of the Treaty of </a:t>
            </a:r>
            <a:r>
              <a:rPr lang="en-US" dirty="0" err="1" smtClean="0">
                <a:latin typeface="Lucida Sans Unicode" pitchFamily="34" charset="0"/>
                <a:cs typeface="Lucida Sans Unicode" pitchFamily="34" charset="0"/>
              </a:rPr>
              <a:t>paris</a:t>
            </a:r>
            <a:r>
              <a:rPr lang="en-US" dirty="0" smtClean="0">
                <a:latin typeface="Lucida Sans Unicode" pitchFamily="34" charset="0"/>
                <a:cs typeface="Lucida Sans Unicode" pitchFamily="34" charset="0"/>
              </a:rPr>
              <a:t>, 1783</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Lucida Sans Unicode" pitchFamily="34" charset="0"/>
                <a:cs typeface="Lucida Sans Unicode" pitchFamily="34" charset="0"/>
              </a:rPr>
              <a:t>Independence for the United States of America.</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All English possessions from the Atlantic Ocean to the Mississippi River was ceded – the Northern boundaries approximately the same as the present borders with Canada, the Southern boundaries at Florida.</a:t>
            </a:r>
          </a:p>
          <a:p>
            <a:endParaRPr lang="en-US" dirty="0" smtClean="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Americans were granted fishing rights off the coast of Newfoundland. </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The British agreed to evacuate all forts in the Northwest Territory – today’s Ohio River Valley.  (They did not.) </a:t>
            </a:r>
          </a:p>
          <a:p>
            <a:endParaRPr lang="en-US" dirty="0">
              <a:latin typeface="Lucida Sans Unicode" pitchFamily="34" charset="0"/>
              <a:cs typeface="Lucida Sans Unicode" pitchFamily="34" charset="0"/>
            </a:endParaRPr>
          </a:p>
          <a:p>
            <a:r>
              <a:rPr lang="en-US" dirty="0" smtClean="0">
                <a:latin typeface="Lucida Sans Unicode" pitchFamily="34" charset="0"/>
                <a:cs typeface="Lucida Sans Unicode" pitchFamily="34" charset="0"/>
              </a:rPr>
              <a:t>Americans promised to pay on their debts to England and to restore the property of the Loyalists who had fled the United States or had their belongings seized.  (They did not.) </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686398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American Circumstances</a:t>
            </a:r>
            <a:endParaRPr lang="en-US" dirty="0">
              <a:latin typeface="Lucida Sans Unicode" pitchFamily="34" charset="0"/>
              <a:cs typeface="Lucida Sans Unicode" pitchFamily="34" charset="0"/>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Lucida Sans Unicode" pitchFamily="34" charset="0"/>
                <a:cs typeface="Lucida Sans Unicode" pitchFamily="34" charset="0"/>
              </a:rPr>
              <a:t>Meanwhile, Americans were at a tremendous disadvantage in terms of organization.  </a:t>
            </a:r>
          </a:p>
          <a:p>
            <a:pPr marL="514350" indent="-514350">
              <a:buFont typeface="+mj-lt"/>
              <a:buAutoNum type="arabicPeriod"/>
            </a:pPr>
            <a:r>
              <a:rPr lang="en-US" dirty="0" smtClean="0">
                <a:latin typeface="Lucida Sans Unicode" pitchFamily="34" charset="0"/>
                <a:cs typeface="Lucida Sans Unicode" pitchFamily="34" charset="0"/>
              </a:rPr>
              <a:t>The Continental Army had little money.</a:t>
            </a:r>
          </a:p>
          <a:p>
            <a:pPr marL="514350" indent="-514350">
              <a:buFont typeface="+mj-lt"/>
              <a:buAutoNum type="arabicPeriod"/>
            </a:pPr>
            <a:r>
              <a:rPr lang="en-US" dirty="0" smtClean="0">
                <a:latin typeface="Lucida Sans Unicode" pitchFamily="34" charset="0"/>
                <a:cs typeface="Lucida Sans Unicode" pitchFamily="34" charset="0"/>
              </a:rPr>
              <a:t>Americans distrusted standing armies.</a:t>
            </a:r>
          </a:p>
          <a:p>
            <a:pPr marL="514350" indent="-514350">
              <a:buFont typeface="+mj-lt"/>
              <a:buAutoNum type="arabicPeriod"/>
            </a:pPr>
            <a:r>
              <a:rPr lang="en-US" dirty="0" smtClean="0">
                <a:latin typeface="Lucida Sans Unicode" pitchFamily="34" charset="0"/>
                <a:cs typeface="Lucida Sans Unicode" pitchFamily="34" charset="0"/>
              </a:rPr>
              <a:t>There were almost no trained soldiers.</a:t>
            </a:r>
          </a:p>
          <a:p>
            <a:pPr marL="514350" indent="-514350">
              <a:buFont typeface="+mj-lt"/>
              <a:buAutoNum type="arabicPeriod"/>
            </a:pPr>
            <a:r>
              <a:rPr lang="en-US" dirty="0" smtClean="0">
                <a:latin typeface="Lucida Sans Unicode" pitchFamily="34" charset="0"/>
                <a:cs typeface="Lucida Sans Unicode" pitchFamily="34" charset="0"/>
              </a:rPr>
              <a:t>The equipment the soldiers carried was poor, and there were few factories or markets to make or procure more.</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9581905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l"/>
            <a:r>
              <a:rPr lang="en-US" dirty="0" smtClean="0">
                <a:latin typeface="Lucida Sans Unicode" pitchFamily="34" charset="0"/>
                <a:cs typeface="Lucida Sans Unicode" pitchFamily="34" charset="0"/>
              </a:rPr>
              <a:t>How the United States Changed Socially, Politically, and Economically due to the Outcomes of the Revolutionary War.</a:t>
            </a:r>
            <a:endParaRPr lang="en-US" dirty="0">
              <a:latin typeface="Lucida Sans Unicode" pitchFamily="34" charset="0"/>
              <a:cs typeface="Lucida Sans Unicode" pitchFamily="34" charset="0"/>
            </a:endParaRPr>
          </a:p>
        </p:txBody>
      </p:sp>
      <p:sp>
        <p:nvSpPr>
          <p:cNvPr id="4" name="Title 3"/>
          <p:cNvSpPr>
            <a:spLocks noGrp="1"/>
          </p:cNvSpPr>
          <p:nvPr>
            <p:ph type="title"/>
          </p:nvPr>
        </p:nvSpPr>
        <p:spPr/>
        <p:txBody>
          <a:bodyPr>
            <a:normAutofit fontScale="90000"/>
          </a:bodyPr>
          <a:lstStyle/>
          <a:p>
            <a:pPr algn="l"/>
            <a:r>
              <a:rPr lang="en-US" dirty="0" smtClean="0">
                <a:latin typeface="Lucida Sans Unicode" pitchFamily="34" charset="0"/>
                <a:cs typeface="Lucida Sans Unicode" pitchFamily="34" charset="0"/>
              </a:rPr>
              <a:t>Major Implications of the Revolutionary War on Society - Redefinition of Liberty</a:t>
            </a:r>
            <a:endParaRPr lang="en-US" dirty="0">
              <a:latin typeface="Lucida Sans Unicode" pitchFamily="34" charset="0"/>
              <a:cs typeface="Lucida Sans Unicode" pitchFamily="34" charset="0"/>
            </a:endParaRPr>
          </a:p>
        </p:txBody>
      </p:sp>
    </p:spTree>
    <p:extLst>
      <p:ext uri="{BB962C8B-B14F-4D97-AF65-F5344CB8AC3E}">
        <p14:creationId xmlns:p14="http://schemas.microsoft.com/office/powerpoint/2010/main" val="32040643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plight of the enslaved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457200" y="304800"/>
            <a:ext cx="3008313" cy="5105400"/>
          </a:xfrm>
        </p:spPr>
        <p:txBody>
          <a:bodyPr>
            <a:normAutofit fontScale="92500" lnSpcReduction="10000"/>
          </a:bodyPr>
          <a:lstStyle/>
          <a:p>
            <a:r>
              <a:rPr lang="en-US" dirty="0" smtClean="0">
                <a:latin typeface="Lucida Sans Unicode" pitchFamily="34" charset="0"/>
                <a:cs typeface="Lucida Sans Unicode" pitchFamily="34" charset="0"/>
              </a:rPr>
              <a:t>Given the language of the Declaration of Independence and other Revolutionary tracts distributed around the time of the War for Independence, it is surprising that the topic of abolition of slavery did not receive any greater consideration than it did during the period.  Indeed, the British had a far superior offer for enslaved people during the war – emancipation for service in the armed forces.  But whether they served with the Continental Army or for the British, black soldiers would be paid less and placed in the most dangerous and laborious positions.  Some slaves fled for urban centers where they might “pass” as free blacks; others joined Native American tribes.  Those who joined the British roles were generally forced to emigrate to the Caribbean, Canada, British-controlled Florida, or to colonial possessions in Africa, like Sierra Leone.  American blacks were rarely guaranteed emancipation.</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33800" y="304800"/>
            <a:ext cx="2286000" cy="309562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676400"/>
            <a:ext cx="2476500" cy="3810000"/>
          </a:xfrm>
          <a:prstGeom prst="rect">
            <a:avLst/>
          </a:prstGeom>
        </p:spPr>
      </p:pic>
    </p:spTree>
    <p:extLst>
      <p:ext uri="{BB962C8B-B14F-4D97-AF65-F5344CB8AC3E}">
        <p14:creationId xmlns:p14="http://schemas.microsoft.com/office/powerpoint/2010/main" val="22768041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Manumission and emancipation</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a:xfrm>
            <a:off x="152400" y="685800"/>
            <a:ext cx="2514600" cy="4800600"/>
          </a:xfrm>
        </p:spPr>
        <p:txBody>
          <a:bodyPr>
            <a:normAutofit fontScale="92500" lnSpcReduction="20000"/>
          </a:bodyPr>
          <a:lstStyle/>
          <a:p>
            <a:r>
              <a:rPr lang="en-US" dirty="0" smtClean="0">
                <a:latin typeface="Lucida Sans Unicode" pitchFamily="34" charset="0"/>
                <a:cs typeface="Lucida Sans Unicode" pitchFamily="34" charset="0"/>
              </a:rPr>
              <a:t>The traditional argument that you cannot cast judgment upon the Founding Fathers because their beliefs were a product of their times does not hold well in light of the many Americans who recognized the irony and hypocrisy of celebrating independence and liberty in a nation which endorsed slavery.  British soldiers taunted, “How is it that we hear the loudest yelps for Liberty among the drivers of Negroes?”  James Otis, Thomas Paine, and Benjamin Rush – along with the African-American poet </a:t>
            </a:r>
            <a:r>
              <a:rPr lang="en-US" dirty="0" err="1" smtClean="0">
                <a:latin typeface="Lucida Sans Unicode" pitchFamily="34" charset="0"/>
                <a:cs typeface="Lucida Sans Unicode" pitchFamily="34" charset="0"/>
              </a:rPr>
              <a:t>Phillis</a:t>
            </a:r>
            <a:r>
              <a:rPr lang="en-US" dirty="0" smtClean="0">
                <a:latin typeface="Lucida Sans Unicode" pitchFamily="34" charset="0"/>
                <a:cs typeface="Lucida Sans Unicode" pitchFamily="34" charset="0"/>
              </a:rPr>
              <a:t> Wheatley – all recognized the crime against humanity.  Washington freed all of his slaves upon the death of his wife.  Certainly the Founding Fathers missed an opportunity to act boldly and righteously in order to end slavery in America.</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0800" y="685800"/>
            <a:ext cx="6324600" cy="4221670"/>
          </a:xfrm>
        </p:spPr>
      </p:pic>
    </p:spTree>
    <p:extLst>
      <p:ext uri="{BB962C8B-B14F-4D97-AF65-F5344CB8AC3E}">
        <p14:creationId xmlns:p14="http://schemas.microsoft.com/office/powerpoint/2010/main" val="11057534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Fate of Loyalists in America</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fontScale="92500"/>
          </a:bodyPr>
          <a:lstStyle/>
          <a:p>
            <a:r>
              <a:rPr lang="en-US" dirty="0" smtClean="0">
                <a:latin typeface="Lucida Sans Unicode" pitchFamily="34" charset="0"/>
                <a:cs typeface="Lucida Sans Unicode" pitchFamily="34" charset="0"/>
              </a:rPr>
              <a:t>Loyalists were exiled from the American colonies – at least for a period of years – and faced crippling economic losses.  Against the stipulations of the Treaty of Paris of 1783, most loyalist property had been seized and sold.  Reparations, although promised, were rarely paid in spite of some earnest protests by Americans.  Of the estimated 100,000 loyalists who left the American colonies, most went to the islands of New Brunswick or Nova Scotia, or some other part of Canada.  Others went to islands in the Caribbean.  For those who opted to emigrate to the Mother Country, they soon found that whatever their status in the American colonies, it was greatly reduced in England – many would perish in poverty on the island.</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14800" y="381000"/>
            <a:ext cx="3622489" cy="4800600"/>
          </a:xfrm>
        </p:spPr>
      </p:pic>
    </p:spTree>
    <p:extLst>
      <p:ext uri="{BB962C8B-B14F-4D97-AF65-F5344CB8AC3E}">
        <p14:creationId xmlns:p14="http://schemas.microsoft.com/office/powerpoint/2010/main" val="1100437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Lucida Sans Unicode" pitchFamily="34" charset="0"/>
                <a:cs typeface="Lucida Sans Unicode" pitchFamily="34" charset="0"/>
              </a:rPr>
              <a:t>Advantages of the Colonists, 1775</a:t>
            </a:r>
            <a:endParaRPr lang="en-US" dirty="0">
              <a:latin typeface="Lucida Sans Unicode" pitchFamily="34" charset="0"/>
              <a:cs typeface="Lucida Sans Unicode" pitchFamily="34" charset="0"/>
            </a:endParaRPr>
          </a:p>
        </p:txBody>
      </p:sp>
      <p:sp>
        <p:nvSpPr>
          <p:cNvPr id="6" name="Text Placeholder 5"/>
          <p:cNvSpPr>
            <a:spLocks noGrp="1"/>
          </p:cNvSpPr>
          <p:nvPr>
            <p:ph type="body" idx="2"/>
          </p:nvPr>
        </p:nvSpPr>
        <p:spPr/>
        <p:txBody>
          <a:bodyPr>
            <a:normAutofit fontScale="92500" lnSpcReduction="10000"/>
          </a:bodyPr>
          <a:lstStyle/>
          <a:p>
            <a:r>
              <a:rPr lang="en-US" dirty="0" smtClean="0">
                <a:latin typeface="Lucida Sans Unicode" pitchFamily="34" charset="0"/>
                <a:cs typeface="Lucida Sans Unicode" pitchFamily="34" charset="0"/>
              </a:rPr>
              <a:t>The advantages the colonists held going into the war was a short list; however, they proved to be substantial in terms of fighting the conflict over the course of time.</a:t>
            </a:r>
          </a:p>
          <a:p>
            <a:endParaRPr lang="en-US" dirty="0">
              <a:latin typeface="Lucida Sans Unicode" pitchFamily="34" charset="0"/>
              <a:cs typeface="Lucida Sans Unicode" pitchFamily="34" charset="0"/>
            </a:endParaRPr>
          </a:p>
          <a:p>
            <a:pPr marL="342900" indent="-342900">
              <a:buFont typeface="+mj-lt"/>
              <a:buAutoNum type="arabicPeriod"/>
            </a:pPr>
            <a:r>
              <a:rPr lang="en-US" dirty="0" smtClean="0">
                <a:latin typeface="Lucida Sans Unicode" pitchFamily="34" charset="0"/>
                <a:cs typeface="Lucida Sans Unicode" pitchFamily="34" charset="0"/>
              </a:rPr>
              <a:t>Geography proved to be enormously important in this war, and Americans knew the lay of the land.  This allowed for strategic victories both in small scale guerrilla style skirmishes and in larger conflicts – like Saratoga, or Yorktown.</a:t>
            </a:r>
          </a:p>
          <a:p>
            <a:pPr marL="342900" indent="-342900">
              <a:buFont typeface="+mj-lt"/>
              <a:buAutoNum type="arabicPeriod"/>
            </a:pPr>
            <a:r>
              <a:rPr lang="en-US" dirty="0" smtClean="0">
                <a:latin typeface="Lucida Sans Unicode" pitchFamily="34" charset="0"/>
                <a:cs typeface="Lucida Sans Unicode" pitchFamily="34" charset="0"/>
              </a:rPr>
              <a:t>The Americans were a vast, rural society, and in many instances, rural populations were the most patriotic.  This meant that winning New York, Philadelphia, or other cities was not enough.</a:t>
            </a:r>
          </a:p>
          <a:p>
            <a:pPr marL="342900" indent="-342900">
              <a:buFont typeface="+mj-lt"/>
              <a:buAutoNum type="arabicPeriod"/>
            </a:pPr>
            <a:r>
              <a:rPr lang="en-US" dirty="0" smtClean="0">
                <a:latin typeface="Lucida Sans Unicode" pitchFamily="34" charset="0"/>
                <a:cs typeface="Lucida Sans Unicode" pitchFamily="34" charset="0"/>
              </a:rPr>
              <a:t>Allies: France, Spain, and Holland would all support the Americans when war erupted.</a:t>
            </a:r>
            <a:endParaRPr lang="en-US" dirty="0">
              <a:latin typeface="Lucida Sans Unicode" pitchFamily="34" charset="0"/>
              <a:cs typeface="Lucida Sans Unicode"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81400" y="1066800"/>
            <a:ext cx="5340350" cy="3828773"/>
          </a:xfrm>
        </p:spPr>
      </p:pic>
    </p:spTree>
    <p:extLst>
      <p:ext uri="{BB962C8B-B14F-4D97-AF65-F5344CB8AC3E}">
        <p14:creationId xmlns:p14="http://schemas.microsoft.com/office/powerpoint/2010/main" val="4017310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381000" y="381000"/>
            <a:ext cx="8458200" cy="1219200"/>
          </a:xfrm>
        </p:spPr>
        <p:txBody>
          <a:bodyPr/>
          <a:lstStyle/>
          <a:p>
            <a:pPr algn="l"/>
            <a:r>
              <a:rPr lang="en-US" dirty="0" smtClean="0">
                <a:latin typeface="Lucida Sans Unicode" pitchFamily="34" charset="0"/>
                <a:cs typeface="Lucida Sans Unicode" pitchFamily="34" charset="0"/>
              </a:rPr>
              <a:t>The Centrality of Boston in the Onset of the War for Independence</a:t>
            </a:r>
            <a:endParaRPr lang="en-US" dirty="0">
              <a:latin typeface="Lucida Sans Unicode" pitchFamily="34" charset="0"/>
              <a:cs typeface="Lucida Sans Unicode" pitchFamily="34" charset="0"/>
            </a:endParaRPr>
          </a:p>
        </p:txBody>
      </p:sp>
      <p:sp>
        <p:nvSpPr>
          <p:cNvPr id="7" name="Title 6"/>
          <p:cNvSpPr>
            <a:spLocks noGrp="1"/>
          </p:cNvSpPr>
          <p:nvPr>
            <p:ph type="title"/>
          </p:nvPr>
        </p:nvSpPr>
        <p:spPr>
          <a:xfrm>
            <a:off x="228600" y="1676400"/>
            <a:ext cx="8686800" cy="1184825"/>
          </a:xfrm>
        </p:spPr>
        <p:txBody>
          <a:bodyPr>
            <a:normAutofit fontScale="90000"/>
          </a:bodyPr>
          <a:lstStyle/>
          <a:p>
            <a:pPr algn="l"/>
            <a:r>
              <a:rPr lang="en-US" dirty="0" smtClean="0">
                <a:latin typeface="Lucida Sans Unicode" pitchFamily="34" charset="0"/>
                <a:cs typeface="Lucida Sans Unicode" pitchFamily="34" charset="0"/>
              </a:rPr>
              <a:t>Part I.  The Undeclared War for Boston</a:t>
            </a:r>
            <a:endParaRPr lang="en-US" dirty="0">
              <a:latin typeface="Lucida Sans Unicode" pitchFamily="34" charset="0"/>
              <a:cs typeface="Lucida Sans Unicode" pitchFamily="34"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2743200"/>
            <a:ext cx="5715000" cy="3675198"/>
          </a:xfrm>
          <a:prstGeom prst="rect">
            <a:avLst/>
          </a:prstGeom>
        </p:spPr>
      </p:pic>
    </p:spTree>
    <p:extLst>
      <p:ext uri="{BB962C8B-B14F-4D97-AF65-F5344CB8AC3E}">
        <p14:creationId xmlns:p14="http://schemas.microsoft.com/office/powerpoint/2010/main" val="28655877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dirty="0" smtClean="0">
                <a:latin typeface="Lucida Sans Unicode" pitchFamily="34" charset="0"/>
                <a:cs typeface="Lucida Sans Unicode" pitchFamily="34" charset="0"/>
              </a:rPr>
              <a:t>The Primacy of Boston in the Revolution</a:t>
            </a:r>
            <a:endParaRPr lang="en-US" dirty="0">
              <a:latin typeface="Lucida Sans Unicode" pitchFamily="34" charset="0"/>
              <a:cs typeface="Lucida Sans Unicode" pitchFamily="34" charset="0"/>
            </a:endParaRPr>
          </a:p>
        </p:txBody>
      </p:sp>
      <p:sp>
        <p:nvSpPr>
          <p:cNvPr id="8" name="Text Placeholder 7"/>
          <p:cNvSpPr>
            <a:spLocks noGrp="1"/>
          </p:cNvSpPr>
          <p:nvPr>
            <p:ph type="body" idx="2"/>
          </p:nvPr>
        </p:nvSpPr>
        <p:spPr/>
        <p:txBody>
          <a:bodyPr/>
          <a:lstStyle/>
          <a:p>
            <a:r>
              <a:rPr lang="en-US" dirty="0" smtClean="0">
                <a:latin typeface="Lucida Sans Unicode" pitchFamily="34" charset="0"/>
                <a:cs typeface="Lucida Sans Unicode" pitchFamily="34" charset="0"/>
              </a:rPr>
              <a:t>Since Boston was the focal point of many of the English attempts at subjugation – the Intolerable Acts in particular – it became the first front in the war.  When the Continental Congress affirmed the Suffolk Resolves, it virtually guaranteed a violent rebuttal from King George III, and the Battles of Lexington and Concord, in the spring of 1775, were exactly that.  The response of the Crown to the Declaration of Rights and Grievances and the Suffolk Resolves – which came virtually simultaneously, was prompt.  The King was resolved that since diplomatic measures and proactive government had not squelched the rebellion, then “Blows must decide…”</a:t>
            </a:r>
            <a:endParaRPr lang="en-US" dirty="0">
              <a:latin typeface="Lucida Sans Unicode" pitchFamily="34" charset="0"/>
              <a:cs typeface="Lucida Sans Unicode"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05200" y="685800"/>
            <a:ext cx="5340350" cy="3829221"/>
          </a:xfrm>
        </p:spPr>
      </p:pic>
    </p:spTree>
    <p:extLst>
      <p:ext uri="{BB962C8B-B14F-4D97-AF65-F5344CB8AC3E}">
        <p14:creationId xmlns:p14="http://schemas.microsoft.com/office/powerpoint/2010/main" val="406219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Battles  of Lexington &amp; Concord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lstStyle/>
          <a:p>
            <a:r>
              <a:rPr lang="en-US" dirty="0" smtClean="0">
                <a:latin typeface="Lucida Sans Unicode" pitchFamily="34" charset="0"/>
                <a:cs typeface="Lucida Sans Unicode" pitchFamily="34" charset="0"/>
              </a:rPr>
              <a:t>The onset of the war with England came in April of 1775, when it was ordered that John Hancock be arrested and that stockpiles of military weapons held by minutemen militias should be seized.  Samuel Adams was also to be arrested that day.  Outside the city, the famed silversmith Paul Revere and his accomplice, Dr. William Dawes, awaited a signal from the Old North Church bell tower.  When the signal was given, Revere and Dawes set to warning minutemen of the invasion.  The cache of weapons was reapportioned for the day, and the soldiers prepared for combat with a formidable opponent. </a:t>
            </a:r>
            <a:endParaRPr lang="en-US" dirty="0">
              <a:latin typeface="Lucida Sans Unicode" pitchFamily="34" charset="0"/>
              <a:cs typeface="Lucida Sans Unicode"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9000" y="609600"/>
            <a:ext cx="5340350" cy="3606391"/>
          </a:xfrm>
        </p:spPr>
      </p:pic>
    </p:spTree>
    <p:extLst>
      <p:ext uri="{BB962C8B-B14F-4D97-AF65-F5344CB8AC3E}">
        <p14:creationId xmlns:p14="http://schemas.microsoft.com/office/powerpoint/2010/main" val="22972782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Lucida Sans Unicode" pitchFamily="34" charset="0"/>
                <a:cs typeface="Lucida Sans Unicode" pitchFamily="34" charset="0"/>
              </a:rPr>
              <a:t>The Battles of Lexington and Concord</a:t>
            </a:r>
            <a:endParaRPr lang="en-US" dirty="0">
              <a:latin typeface="Lucida Sans Unicode" pitchFamily="34" charset="0"/>
              <a:cs typeface="Lucida Sans Unicode" pitchFamily="34" charset="0"/>
            </a:endParaRPr>
          </a:p>
        </p:txBody>
      </p:sp>
      <p:sp>
        <p:nvSpPr>
          <p:cNvPr id="3" name="Text Placeholder 2"/>
          <p:cNvSpPr>
            <a:spLocks noGrp="1"/>
          </p:cNvSpPr>
          <p:nvPr>
            <p:ph type="body" idx="2"/>
          </p:nvPr>
        </p:nvSpPr>
        <p:spPr/>
        <p:txBody>
          <a:bodyPr>
            <a:normAutofit lnSpcReduction="10000"/>
          </a:bodyPr>
          <a:lstStyle/>
          <a:p>
            <a:r>
              <a:rPr lang="en-US" dirty="0" smtClean="0"/>
              <a:t>At Lexington, the British Army had believed that they would apprehend both John Hancock and Samuel Adams.  They did not.  Instead, a skirmish between a few dozen American militiamen and the regular British Army ensued.  The British fired “The Shot Heard ‘Round the World” here, and eight (8) Americans died.  Nine more men were injured</a:t>
            </a:r>
          </a:p>
          <a:p>
            <a:endParaRPr lang="en-US" dirty="0"/>
          </a:p>
          <a:p>
            <a:r>
              <a:rPr lang="en-US" dirty="0" smtClean="0"/>
              <a:t>The Battle of Concord was more substantial.  The arsenal there had been completely emptied by the minutemen, who were staged at the North Bridge – the entry into the town.  During this battle, the Continental Army used guerrilla tactics and were largely successful at repelling the British invasion, driving the soldiers out of the region and back to Boston, and giving chase against a retreating British foe.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28999" y="685800"/>
            <a:ext cx="5452337" cy="3733800"/>
          </a:xfrm>
        </p:spPr>
      </p:pic>
    </p:spTree>
    <p:extLst>
      <p:ext uri="{BB962C8B-B14F-4D97-AF65-F5344CB8AC3E}">
        <p14:creationId xmlns:p14="http://schemas.microsoft.com/office/powerpoint/2010/main" val="39285830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1400</TotalTime>
  <Words>4569</Words>
  <Application>Microsoft Office PowerPoint</Application>
  <PresentationFormat>On-screen Show (4:3)</PresentationFormat>
  <Paragraphs>123</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Trek</vt:lpstr>
      <vt:lpstr>The American Revolution, and the consequences of the war</vt:lpstr>
      <vt:lpstr>The Shot Heard ‘round the World</vt:lpstr>
      <vt:lpstr>The onset of the war, 1775 - 1776</vt:lpstr>
      <vt:lpstr>American Circumstances</vt:lpstr>
      <vt:lpstr>Advantages of the Colonists, 1775</vt:lpstr>
      <vt:lpstr>Part I.  The Undeclared War for Boston</vt:lpstr>
      <vt:lpstr>The Primacy of Boston in the Revolution</vt:lpstr>
      <vt:lpstr>The Battles  of Lexington &amp; Concord</vt:lpstr>
      <vt:lpstr>The Battles of Lexington and Concord</vt:lpstr>
      <vt:lpstr>An undeclared War for england </vt:lpstr>
      <vt:lpstr>The Battle of Bunker Hill</vt:lpstr>
      <vt:lpstr>Washington in command</vt:lpstr>
      <vt:lpstr>The forgotten Fifth</vt:lpstr>
      <vt:lpstr>The Revolutionary War Erupts in Full</vt:lpstr>
      <vt:lpstr>Howe the English Planned to win the war</vt:lpstr>
      <vt:lpstr>The Battle for New York City</vt:lpstr>
      <vt:lpstr>The Battle of Trenton</vt:lpstr>
      <vt:lpstr>Funding the continental army</vt:lpstr>
      <vt:lpstr>Graft and Corruption in The American Revolution</vt:lpstr>
      <vt:lpstr>The Turning Point: Saratoga</vt:lpstr>
      <vt:lpstr>Saratoga: the turning Point</vt:lpstr>
      <vt:lpstr>Saratoga</vt:lpstr>
      <vt:lpstr>Winning formal Recognition Abroad</vt:lpstr>
      <vt:lpstr>The Winter of 1777 – Valley Forge</vt:lpstr>
      <vt:lpstr>Clinton Abandons Philadelphia for New York</vt:lpstr>
      <vt:lpstr>Winning Independence</vt:lpstr>
      <vt:lpstr>The Role of the French</vt:lpstr>
      <vt:lpstr>The fall of the Citadel and Charleston</vt:lpstr>
      <vt:lpstr>The Battle of King’s Mountain</vt:lpstr>
      <vt:lpstr>The Regular Armies in the SOuth</vt:lpstr>
      <vt:lpstr>Cowpens</vt:lpstr>
      <vt:lpstr>The Battle of Guilford Courthouse</vt:lpstr>
      <vt:lpstr>Treason at West Point</vt:lpstr>
      <vt:lpstr>Surrender at Yorktown, 1781</vt:lpstr>
      <vt:lpstr>Washington and Rochambeau</vt:lpstr>
      <vt:lpstr>Victory at Yorktown, 1781</vt:lpstr>
      <vt:lpstr>In the Aftermath of yorktown</vt:lpstr>
      <vt:lpstr>Negotiating the Treaty of Paris, 1783</vt:lpstr>
      <vt:lpstr>Terms of the Treaty of paris, 1783</vt:lpstr>
      <vt:lpstr>Major Implications of the Revolutionary War on Society - Redefinition of Liberty</vt:lpstr>
      <vt:lpstr>The plight of the enslaved</vt:lpstr>
      <vt:lpstr>Manumission and emancipation</vt:lpstr>
      <vt:lpstr>The Fate of Loyalists in America</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American Revolution, and the consequences of the war</dc:title>
  <dc:creator>Adam Henry</dc:creator>
  <cp:lastModifiedBy>Adam Henry</cp:lastModifiedBy>
  <cp:revision>53</cp:revision>
  <cp:lastPrinted>2013-10-06T21:31:39Z</cp:lastPrinted>
  <dcterms:created xsi:type="dcterms:W3CDTF">2013-02-11T16:45:24Z</dcterms:created>
  <dcterms:modified xsi:type="dcterms:W3CDTF">2013-10-08T16:29:41Z</dcterms:modified>
</cp:coreProperties>
</file>